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2"/>
  </p:notesMasterIdLst>
  <p:sldIdLst>
    <p:sldId id="278" r:id="rId3"/>
    <p:sldId id="257" r:id="rId4"/>
    <p:sldId id="269" r:id="rId5"/>
    <p:sldId id="286" r:id="rId6"/>
    <p:sldId id="270" r:id="rId7"/>
    <p:sldId id="281" r:id="rId8"/>
    <p:sldId id="259" r:id="rId9"/>
    <p:sldId id="261" r:id="rId10"/>
    <p:sldId id="287" r:id="rId11"/>
    <p:sldId id="258" r:id="rId12"/>
    <p:sldId id="264" r:id="rId13"/>
    <p:sldId id="267" r:id="rId14"/>
    <p:sldId id="266" r:id="rId15"/>
    <p:sldId id="268" r:id="rId16"/>
    <p:sldId id="271" r:id="rId17"/>
    <p:sldId id="282" r:id="rId18"/>
    <p:sldId id="317" r:id="rId19"/>
    <p:sldId id="322" r:id="rId20"/>
    <p:sldId id="280" r:id="rId21"/>
  </p:sldIdLst>
  <p:sldSz cx="12192000" cy="6858000"/>
  <p:notesSz cx="6858000" cy="9144000"/>
  <p:embeddedFontLst>
    <p:embeddedFont>
      <p:font typeface="Pretendard" panose="02000503000000020004" pitchFamily="50" charset="-127"/>
      <p:regular r:id="rId23"/>
      <p:bold r:id="rId24"/>
    </p:embeddedFont>
    <p:embeddedFont>
      <p:font typeface="Pretendard Medium" panose="02000603000000020004" pitchFamily="50" charset="-127"/>
      <p:regular r:id="rId25"/>
    </p:embeddedFont>
    <p:embeddedFont>
      <p:font typeface="Pretendard SemiBold" panose="02000703000000020004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프리젠테이션 1 Thin" pitchFamily="2" charset="-127"/>
      <p:regular r:id="rId29"/>
    </p:embeddedFont>
    <p:embeddedFont>
      <p:font typeface="프리젠테이션 2 ExtraLight" pitchFamily="2" charset="-127"/>
      <p:regular r:id="rId30"/>
    </p:embeddedFont>
    <p:embeddedFont>
      <p:font typeface="프리젠테이션 3 Light" pitchFamily="2" charset="-127"/>
      <p:regular r:id="rId31"/>
    </p:embeddedFont>
    <p:embeddedFont>
      <p:font typeface="프리젠테이션 4 Regular" pitchFamily="2" charset="-127"/>
      <p:regular r:id="rId32"/>
    </p:embeddedFont>
    <p:embeddedFont>
      <p:font typeface="프리젠테이션 5 Medium" pitchFamily="2" charset="-127"/>
      <p:regular r:id="rId33"/>
    </p:embeddedFont>
    <p:embeddedFont>
      <p:font typeface="프리젠테이션 6 SemiBold" pitchFamily="2" charset="-127"/>
      <p:bold r:id="rId34"/>
    </p:embeddedFont>
    <p:embeddedFont>
      <p:font typeface="프리젠테이션 7 Bold" pitchFamily="2" charset="-127"/>
      <p:bold r:id="rId35"/>
    </p:embeddedFont>
    <p:embeddedFont>
      <p:font typeface="프리젠테이션 8 ExtraBold" pitchFamily="2" charset="-127"/>
      <p:bold r:id="rId36"/>
    </p:embeddedFont>
    <p:embeddedFont>
      <p:font typeface="프리젠테이션 9 Black" pitchFamily="2" charset="-127"/>
      <p:bold r:id="rId37"/>
    </p:embeddedFont>
    <p:embeddedFont>
      <p:font typeface="HelveticaNowDisplay Bold" panose="020B0804030202020204" pitchFamily="34" charset="0"/>
      <p:bold r:id="rId38"/>
    </p:embeddedFont>
    <p:embeddedFont>
      <p:font typeface="HelveticaNowDisplay Light" panose="020B0404030202020204" pitchFamily="34" charset="0"/>
      <p:regular r:id="rId39"/>
    </p:embeddedFont>
    <p:embeddedFont>
      <p:font typeface="HelveticaNowDisplay Medium" panose="020B0604030202020204" pitchFamily="34" charset="0"/>
      <p:regular r:id="rId40"/>
    </p:embeddedFont>
    <p:embeddedFont>
      <p:font typeface="HelveticaNowDisplay Regular" panose="020B0504030202020204" pitchFamily="34" charset="0"/>
      <p:regular r:id="rId41"/>
    </p:embeddedFont>
    <p:embeddedFont>
      <p:font typeface="Test The Future" panose="020B0503060202060203" pitchFamily="34" charset="0"/>
      <p:regular r:id="rId42"/>
      <p:bold r:id="rId43"/>
    </p:embeddedFont>
    <p:embeddedFont>
      <p:font typeface="Test The Future Light" panose="020B0303060202060203" pitchFamily="34" charset="0"/>
      <p:regular r:id="rId44"/>
    </p:embeddedFont>
    <p:embeddedFont>
      <p:font typeface="Test The Future Medium" panose="020B0603060202060203" pitchFamily="34" charset="0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0CD"/>
    <a:srgbClr val="ED1A3B"/>
    <a:srgbClr val="FF7362"/>
    <a:srgbClr val="B070F0"/>
    <a:srgbClr val="384CFF"/>
    <a:srgbClr val="CCCCCC"/>
    <a:srgbClr val="F4F4F4"/>
    <a:srgbClr val="8522FF"/>
    <a:srgbClr val="999999"/>
    <a:srgbClr val="582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E2049-192E-4119-8E99-55DABB51997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36333-B20B-43DC-A94F-A21F8A5B7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87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8CBE7-CA04-E576-8404-7C6C9E3F2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C622CF-E554-1B42-C5F5-6F2FCF651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480BB9-E564-E4DF-737B-D22B63F7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F5FA6D-F2A0-B352-FBC1-A9F99311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D5158-D8D9-FE35-D3F0-0D5FA89F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74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E7A58-43B8-25C6-1DAD-9F11E067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F69DD5-2B3F-820A-BB02-00EB887C2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AA119-51D8-0847-135B-8FCC564EF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2EDD0-C93F-8BB9-71A7-42E82FDF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A8F08-B460-3DDC-BA2D-68114CC9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99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B26BA6-E544-2885-15FF-2190BB7F3F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4E763F-9223-B8E2-18F0-3E4BC6676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94943-73E5-6933-6DAE-D4C1475C2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448A9-39FD-57DB-93D2-D4F760A6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BC1B7-F422-B377-62D2-68A40519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8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5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01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58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68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868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95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379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7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90DF6-3DBE-D138-47AB-5E3340A5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9F7A3-EEE0-062C-2CDC-FDB4D118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C56EE5-0A4E-1113-4B9D-8A484568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60937-4B97-21C7-62E7-55B6A744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6FF227-1327-23E4-E891-6979D638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866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68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9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DE1F1-AB9B-1ADD-FA61-CDFE907E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ABEEFA-29BB-8963-3A85-36A1EE974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B74EA-EB32-087D-7C09-2474854F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F46944-05ED-EA34-32C2-132119269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2A7BEA-23F8-5FDD-6006-5A432FBD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7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4E96A-B37E-C7D8-F322-E17BA4AD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E1663-0C39-5BC7-1613-1ABF03CA1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8F4711-9B9B-6705-4613-6EDD542D3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30DE1-630B-F11A-DB83-5E23B6D0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4D84-79DB-25AB-8AB4-C10CE22E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DC37C2-B897-BB86-E3E4-5399CE9A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6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76502-7B4C-F6B3-AA15-9444729E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3A60C-E715-38B5-89CD-D4BA5DA4E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39D3AA-A515-939E-C2E6-A8FA9EFAE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AAC165-9C02-689F-0B6E-1C5ABF74E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6B8317-38AB-D711-A2D1-570A2D21B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DA284E-D364-CFAF-D5CC-C89D1C72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64159-EF7B-75F5-3456-2B343A0C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B897C-317D-B587-FF2A-16BD7A392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2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FB177-FACC-CEF8-1986-EE4B7514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CAD8CB-3AB4-D8C0-BB25-6327C720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89B50A-16DF-2226-FF1E-B52BF40FA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88264C-5C4F-9C56-0F66-A08DEFD6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4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968B5D-B94B-A755-9985-B35C9C3A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6CAF5A-16FA-AD97-E8B2-041F00CDD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EB501-3AB3-2CDC-19FA-F6F9CBE4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5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697D5-7CD1-8FA3-8F10-285B729F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3AE25-DCB0-EB25-97A0-FD35255B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FACFD-8044-8735-3146-4C1850F7E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E90285-F946-FFBB-1C49-053C1037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E537-805D-DA08-4E7A-B05F3804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239DFD-44B2-D9D5-811E-DF798D7D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0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97C8B-5A10-A618-31DB-162F2459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12632B-BA69-CF25-12BF-3620D59A9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8F647A-F4F2-0A38-24E6-A5294EFE0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D7039-1D52-E47F-62C2-65328376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92878A-D494-19EC-D2EC-EB38A8D5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68BEA3-91CB-415B-AE1D-20872103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21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05B528-F173-C446-010E-8C346D2A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C8E026-B23A-40AE-CE1F-7B7D34EB1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7ED67-3937-923F-E95D-BDD824DEF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1ECA0-4F45-4416-B4C2-67DC77DDD053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7BFABD-CDFE-0D2C-F00E-0CBD8C480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FBA30-179F-448C-CBC6-DD6436ED3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91F85-B27B-4775-B89B-A8982DA72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1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B266-B874-40DD-96B8-824B945AEA1A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66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9FD68F5-10F6-ACE2-2B2D-80F23A81CD63}"/>
              </a:ext>
            </a:extLst>
          </p:cNvPr>
          <p:cNvSpPr txBox="1"/>
          <p:nvPr/>
        </p:nvSpPr>
        <p:spPr>
          <a:xfrm>
            <a:off x="1331368" y="1924766"/>
            <a:ext cx="46682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</a:rPr>
              <a:t>오늘 </a:t>
            </a:r>
            <a:r>
              <a:rPr kumimoji="0" lang="ko-KR" altLang="en-US" sz="8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</a:rPr>
              <a:t>머하지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2EA9B2-2826-67E3-9ABF-53CC5129DB3F}"/>
              </a:ext>
            </a:extLst>
          </p:cNvPr>
          <p:cNvCxnSpPr>
            <a:cxnSpLocks/>
          </p:cNvCxnSpPr>
          <p:nvPr/>
        </p:nvCxnSpPr>
        <p:spPr>
          <a:xfrm>
            <a:off x="2710996" y="3779010"/>
            <a:ext cx="190901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51F93180-7F5F-B414-8118-6C4EFE9B8638}"/>
              </a:ext>
            </a:extLst>
          </p:cNvPr>
          <p:cNvSpPr txBox="1">
            <a:spLocks/>
          </p:cNvSpPr>
          <p:nvPr/>
        </p:nvSpPr>
        <p:spPr>
          <a:xfrm>
            <a:off x="2902311" y="4057464"/>
            <a:ext cx="152638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50" charset="-127"/>
              </a:rPr>
              <a:t>팀원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50" charset="-127"/>
              </a:rPr>
              <a:t>김영은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50" charset="-127"/>
              </a:rPr>
              <a:t>유희연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운동장, 나무, 골프, 경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0BD370-5F50-DC79-6D8A-D0B2E5B09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r="-1"/>
          <a:stretch>
            <a:fillRect/>
          </a:stretch>
        </p:blipFill>
        <p:spPr>
          <a:xfrm>
            <a:off x="7620000" y="0"/>
            <a:ext cx="457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30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55737-9B63-6109-92A9-F051D390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102913E-AB2C-0BEE-5E51-A73F20F1956E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57B1BF-63E3-13CE-5A40-AAD90E1B957B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4C6A12-BAD0-219C-93BB-413A344BE193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C4D43F-F417-0018-2A65-53490151352C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Brand logo</a:t>
              </a:r>
              <a:endParaRPr lang="ko-KR" altLang="en-US" sz="2000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5A8E24D-6B86-0873-4A73-3C23ADDD9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2" t="7247" r="16079" b="62855"/>
          <a:stretch>
            <a:fillRect/>
          </a:stretch>
        </p:blipFill>
        <p:spPr>
          <a:xfrm>
            <a:off x="2908133" y="1670078"/>
            <a:ext cx="3298257" cy="15111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A4901C-F1F8-21BD-3287-36FD8C464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1" t="65138" r="24643" b="3632"/>
          <a:stretch>
            <a:fillRect/>
          </a:stretch>
        </p:blipFill>
        <p:spPr>
          <a:xfrm>
            <a:off x="6557112" y="1636390"/>
            <a:ext cx="1511166" cy="1578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C3BD8-96FE-04D5-7667-047B61949D54}"/>
              </a:ext>
            </a:extLst>
          </p:cNvPr>
          <p:cNvSpPr txBox="1"/>
          <p:nvPr/>
        </p:nvSpPr>
        <p:spPr>
          <a:xfrm>
            <a:off x="3297849" y="4058423"/>
            <a:ext cx="59683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</a:rPr>
              <a:t>가볍고 일상적인 질문에서 출발해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b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</a:rPr>
              <a:t>하나의 선택이 하루를 특별하게 만든다는 메시지를 담았습니다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b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</a:rPr>
              <a:t>부드러운 곡선과 따뜻한 컬러는 부담 없이 다가갈 수 있는 문화 경험을 상징하며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b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</a:rPr>
              <a:t>둥근 형태는 정보가 흩어져 있다가 한곳으로 모이는 플랫폼의 역할을 </a:t>
            </a:r>
            <a:r>
              <a:rPr lang="ko-KR" altLang="en-US" sz="1600" dirty="0" err="1">
                <a:latin typeface="프리젠테이션 4 Regular" pitchFamily="2" charset="-127"/>
                <a:ea typeface="프리젠테이션 4 Regular" pitchFamily="2" charset="-127"/>
              </a:rPr>
              <a:t>시각화했습니다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ABFA39-CBFF-1725-33DD-5808527DB640}"/>
              </a:ext>
            </a:extLst>
          </p:cNvPr>
          <p:cNvGrpSpPr/>
          <p:nvPr/>
        </p:nvGrpSpPr>
        <p:grpSpPr>
          <a:xfrm>
            <a:off x="2908133" y="4155141"/>
            <a:ext cx="253206" cy="255532"/>
            <a:chOff x="1312069" y="5757863"/>
            <a:chExt cx="253206" cy="255532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030505-CDD1-2AAE-A59A-FAAD54D428EF}"/>
                </a:ext>
              </a:extLst>
            </p:cNvPr>
            <p:cNvCxnSpPr>
              <a:cxnSpLocks/>
            </p:cNvCxnSpPr>
            <p:nvPr/>
          </p:nvCxnSpPr>
          <p:spPr>
            <a:xfrm>
              <a:off x="1312069" y="5880100"/>
              <a:ext cx="2532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872A8F8-0D5D-2FD8-615B-AEE5C92AE1AB}"/>
                </a:ext>
              </a:extLst>
            </p:cNvPr>
            <p:cNvCxnSpPr>
              <a:cxnSpLocks/>
            </p:cNvCxnSpPr>
            <p:nvPr/>
          </p:nvCxnSpPr>
          <p:spPr>
            <a:xfrm>
              <a:off x="1448579" y="5757863"/>
              <a:ext cx="116696" cy="122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4F14EB2-74AF-D771-1B72-FA72180F86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8579" y="5880100"/>
              <a:ext cx="116696" cy="1332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88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2EA97-ABF8-D1F1-5FDD-2ED30EDF8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D514E6C-7024-2CF2-68B2-BDD40CABB7A4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588CD0B-48C2-4662-250A-11987EC49970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BD812D-F89F-B40A-E7C1-49C36164FF59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5EB019-0227-FBA4-91E1-AE3FE49B2F3C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Concept + Keyword 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2A3F7-7728-9D58-B64F-C46D624B9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6458" y="4093073"/>
            <a:ext cx="10315742" cy="2131261"/>
          </a:xfrm>
          <a:prstGeom prst="rect">
            <a:avLst/>
          </a:prstGeom>
          <a:solidFill>
            <a:srgbClr val="EDEFF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7C5CF50A-83C7-0183-B32E-33C1A6D077B5}"/>
              </a:ext>
            </a:extLst>
          </p:cNvPr>
          <p:cNvSpPr/>
          <p:nvPr/>
        </p:nvSpPr>
        <p:spPr>
          <a:xfrm>
            <a:off x="1395663" y="4597228"/>
            <a:ext cx="9437435" cy="1122950"/>
          </a:xfrm>
          <a:prstGeom prst="bracketPair">
            <a:avLst>
              <a:gd name="adj" fmla="val 21810"/>
            </a:avLst>
          </a:prstGeom>
          <a:noFill/>
          <a:ln w="6350" cap="flat" cmpd="sng" algn="ctr">
            <a:solidFill>
              <a:srgbClr val="778B9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47ECE1AA-A057-51EC-7434-F46AED7CF5E6}"/>
              </a:ext>
            </a:extLst>
          </p:cNvPr>
          <p:cNvSpPr/>
          <p:nvPr/>
        </p:nvSpPr>
        <p:spPr>
          <a:xfrm>
            <a:off x="1395662" y="1501001"/>
            <a:ext cx="9437436" cy="1122950"/>
          </a:xfrm>
          <a:prstGeom prst="bracketPair">
            <a:avLst>
              <a:gd name="adj" fmla="val 21810"/>
            </a:avLst>
          </a:prstGeom>
          <a:noFill/>
          <a:ln w="6350" cap="flat" cmpd="sng" algn="ctr">
            <a:solidFill>
              <a:srgbClr val="778B9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3A093-9603-08D9-DCA8-DC3A5DC5B438}"/>
              </a:ext>
            </a:extLst>
          </p:cNvPr>
          <p:cNvSpPr txBox="1"/>
          <p:nvPr/>
        </p:nvSpPr>
        <p:spPr>
          <a:xfrm>
            <a:off x="3143854" y="1708533"/>
            <a:ext cx="5941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가볍게</a:t>
            </a:r>
            <a:r>
              <a:rPr lang="en-US" altLang="ko-KR" sz="28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가깝게</a:t>
            </a:r>
            <a:r>
              <a:rPr lang="en-US" altLang="ko-KR" sz="28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새롭게 즐길 수 있는 문화 플랫폼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CAF870-A0C3-5478-4413-8A157B793CED}"/>
              </a:ext>
            </a:extLst>
          </p:cNvPr>
          <p:cNvCxnSpPr/>
          <p:nvPr/>
        </p:nvCxnSpPr>
        <p:spPr>
          <a:xfrm>
            <a:off x="6096000" y="2915652"/>
            <a:ext cx="0" cy="513348"/>
          </a:xfrm>
          <a:prstGeom prst="straightConnector1">
            <a:avLst/>
          </a:prstGeom>
          <a:noFill/>
          <a:ln w="6350" cap="flat" cmpd="sng" algn="ctr">
            <a:solidFill>
              <a:srgbClr val="778B92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6EC805-EE36-14AD-A550-1B8658B3AA5F}"/>
              </a:ext>
            </a:extLst>
          </p:cNvPr>
          <p:cNvGrpSpPr/>
          <p:nvPr/>
        </p:nvGrpSpPr>
        <p:grpSpPr>
          <a:xfrm>
            <a:off x="2131654" y="4473403"/>
            <a:ext cx="7925349" cy="707886"/>
            <a:chOff x="2121287" y="4804760"/>
            <a:chExt cx="7925349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25DFAE-BFCD-D413-3E2A-20255E30315F}"/>
                </a:ext>
              </a:extLst>
            </p:cNvPr>
            <p:cNvSpPr txBox="1"/>
            <p:nvPr/>
          </p:nvSpPr>
          <p:spPr>
            <a:xfrm>
              <a:off x="3759502" y="4804760"/>
              <a:ext cx="9573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보다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501EEA-420B-16D9-E06E-4553DBF27F98}"/>
                </a:ext>
              </a:extLst>
            </p:cNvPr>
            <p:cNvSpPr txBox="1"/>
            <p:nvPr/>
          </p:nvSpPr>
          <p:spPr>
            <a:xfrm>
              <a:off x="2121287" y="4804760"/>
              <a:ext cx="9573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듣다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EB606D-6C08-4342-4E8C-6814BAC80136}"/>
                </a:ext>
              </a:extLst>
            </p:cNvPr>
            <p:cNvSpPr txBox="1"/>
            <p:nvPr/>
          </p:nvSpPr>
          <p:spPr>
            <a:xfrm>
              <a:off x="5204555" y="4804760"/>
              <a:ext cx="13436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만들다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DFF4F1-A869-7F4A-2846-C7B608AD435E}"/>
                </a:ext>
              </a:extLst>
            </p:cNvPr>
            <p:cNvSpPr txBox="1"/>
            <p:nvPr/>
          </p:nvSpPr>
          <p:spPr>
            <a:xfrm>
              <a:off x="7035932" y="4804760"/>
              <a:ext cx="9573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걷다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11C4B2-37C2-366E-212F-49D664225C21}"/>
                </a:ext>
              </a:extLst>
            </p:cNvPr>
            <p:cNvSpPr txBox="1"/>
            <p:nvPr/>
          </p:nvSpPr>
          <p:spPr>
            <a:xfrm>
              <a:off x="8702998" y="4804760"/>
              <a:ext cx="13436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나누다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9C4266-A40F-19FA-48AC-A7878AF2B98C}"/>
              </a:ext>
            </a:extLst>
          </p:cNvPr>
          <p:cNvSpPr txBox="1"/>
          <p:nvPr/>
        </p:nvSpPr>
        <p:spPr>
          <a:xfrm>
            <a:off x="2402561" y="511020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강연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토크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음악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E1DA9-C8EF-FFF0-B6FA-FC7243A2908D}"/>
              </a:ext>
            </a:extLst>
          </p:cNvPr>
          <p:cNvSpPr txBox="1"/>
          <p:nvPr/>
        </p:nvSpPr>
        <p:spPr>
          <a:xfrm>
            <a:off x="4040776" y="511020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전시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공연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F8316-FB43-3616-3C67-4EC3C604D653}"/>
              </a:ext>
            </a:extLst>
          </p:cNvPr>
          <p:cNvSpPr txBox="1"/>
          <p:nvPr/>
        </p:nvSpPr>
        <p:spPr>
          <a:xfrm>
            <a:off x="5442758" y="5110202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원데이클래스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공방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체험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F1F5F-E7D8-13F5-54A1-1148F8C287EA}"/>
              </a:ext>
            </a:extLst>
          </p:cNvPr>
          <p:cNvSpPr txBox="1"/>
          <p:nvPr/>
        </p:nvSpPr>
        <p:spPr>
          <a:xfrm>
            <a:off x="7187362" y="5110202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산책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탐방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동네 코스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6C07B-7ABF-1E78-B0E9-F1B4252A4C73}"/>
              </a:ext>
            </a:extLst>
          </p:cNvPr>
          <p:cNvSpPr txBox="1"/>
          <p:nvPr/>
        </p:nvSpPr>
        <p:spPr>
          <a:xfrm>
            <a:off x="9062018" y="511020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후기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제보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75063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E14F1-9A2F-9C25-95C0-F377EAC45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전시회 포스터 : 디자인화랑">
            <a:extLst>
              <a:ext uri="{FF2B5EF4-FFF2-40B4-BE49-F238E27FC236}">
                <a16:creationId xmlns:a16="http://schemas.microsoft.com/office/drawing/2014/main" id="{09BEB391-5A5C-297A-DB1D-99D7C21D2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17349" r="17036" b="7517"/>
          <a:stretch>
            <a:fillRect/>
          </a:stretch>
        </p:blipFill>
        <p:spPr bwMode="auto">
          <a:xfrm>
            <a:off x="3145263" y="2037464"/>
            <a:ext cx="1513627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2Web Wizard - 2023학년도 졸업전시회 포스터_문화상품디자인전공">
            <a:extLst>
              <a:ext uri="{FF2B5EF4-FFF2-40B4-BE49-F238E27FC236}">
                <a16:creationId xmlns:a16="http://schemas.microsoft.com/office/drawing/2014/main" id="{9B784309-4BB9-0516-4E95-DF21E493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96" y="3683866"/>
            <a:ext cx="1454312" cy="25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발.자.취 그림 작가, 'ZIGZAG 그림 전시회' 개최 &lt; 단체 &lt; 단체 &lt; 기사본문 - 에이블뉴스">
            <a:extLst>
              <a:ext uri="{FF2B5EF4-FFF2-40B4-BE49-F238E27FC236}">
                <a16:creationId xmlns:a16="http://schemas.microsoft.com/office/drawing/2014/main" id="{63AC42A7-3F7A-B41C-4002-7DFCC9426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40" y="4218434"/>
            <a:ext cx="1017162" cy="144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69E82C6-08DB-60DA-A57A-7819EE053FC4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23157A6-059F-DDEB-0CBC-AF8A7B70E432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304D1D-E978-25C9-B235-8479C72F342C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8564F1-035C-7722-9596-E503CF0C40FF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mood board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A601F3-7ED5-01DA-3754-356E453C5C12}"/>
              </a:ext>
            </a:extLst>
          </p:cNvPr>
          <p:cNvSpPr txBox="1"/>
          <p:nvPr/>
        </p:nvSpPr>
        <p:spPr>
          <a:xfrm>
            <a:off x="611502" y="4991194"/>
            <a:ext cx="3290575" cy="134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다양한 색감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실험적이고 자유로운 형태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전시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공연 포스터 느낌의 그래픽 요소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rPr>
              <a:t>젊고 창의적인 분위기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203E9C-5C5E-FDAB-F85A-2A5EF9838C51}"/>
              </a:ext>
            </a:extLst>
          </p:cNvPr>
          <p:cNvGrpSpPr/>
          <p:nvPr/>
        </p:nvGrpSpPr>
        <p:grpSpPr>
          <a:xfrm>
            <a:off x="1189047" y="1277625"/>
            <a:ext cx="9928285" cy="400110"/>
            <a:chOff x="1074747" y="1125225"/>
            <a:chExt cx="9928285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C8B766-98EE-00A4-B118-DC404F409A88}"/>
                </a:ext>
              </a:extLst>
            </p:cNvPr>
            <p:cNvSpPr txBox="1"/>
            <p:nvPr/>
          </p:nvSpPr>
          <p:spPr>
            <a:xfrm>
              <a:off x="3318291" y="1125225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보다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32B375-C257-2CFA-29F8-717B177F7F03}"/>
                </a:ext>
              </a:extLst>
            </p:cNvPr>
            <p:cNvSpPr txBox="1"/>
            <p:nvPr/>
          </p:nvSpPr>
          <p:spPr>
            <a:xfrm>
              <a:off x="1074747" y="1125225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듣다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5DDA91-BD88-2C91-EC35-08AD535AC9EF}"/>
                </a:ext>
              </a:extLst>
            </p:cNvPr>
            <p:cNvSpPr txBox="1"/>
            <p:nvPr/>
          </p:nvSpPr>
          <p:spPr>
            <a:xfrm>
              <a:off x="5561836" y="1125225"/>
              <a:ext cx="761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만들다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8B708D-920B-DCE8-F9B6-F00F9BB087CE}"/>
                </a:ext>
              </a:extLst>
            </p:cNvPr>
            <p:cNvSpPr txBox="1"/>
            <p:nvPr/>
          </p:nvSpPr>
          <p:spPr>
            <a:xfrm>
              <a:off x="7997741" y="1125225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걷다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5C893B-7C59-C214-A817-E74479DD3A61}"/>
                </a:ext>
              </a:extLst>
            </p:cNvPr>
            <p:cNvSpPr txBox="1"/>
            <p:nvPr/>
          </p:nvSpPr>
          <p:spPr>
            <a:xfrm>
              <a:off x="10241285" y="1125225"/>
              <a:ext cx="761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나누다</a:t>
              </a:r>
            </a:p>
          </p:txBody>
        </p:sp>
      </p:grpSp>
      <p:pic>
        <p:nvPicPr>
          <p:cNvPr id="14" name="Picture 2" descr="제3회 광화문광장 야외오페라 마술피리  세종문화회관">
            <a:extLst>
              <a:ext uri="{FF2B5EF4-FFF2-40B4-BE49-F238E27FC236}">
                <a16:creationId xmlns:a16="http://schemas.microsoft.com/office/drawing/2014/main" id="{5A63792A-2AAD-C41E-8D3F-78FF87FB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2" y="2037464"/>
            <a:ext cx="1800225" cy="10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24 서울윈터페스타 SEOUL WINTERFESTA 공식 홍보영상 [30s]">
            <a:extLst>
              <a:ext uri="{FF2B5EF4-FFF2-40B4-BE49-F238E27FC236}">
                <a16:creationId xmlns:a16="http://schemas.microsoft.com/office/drawing/2014/main" id="{B50A5782-C599-6DAE-0001-504BAC591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4" b="13213"/>
          <a:stretch>
            <a:fillRect/>
          </a:stretch>
        </p:blipFill>
        <p:spPr bwMode="auto">
          <a:xfrm>
            <a:off x="618322" y="3157215"/>
            <a:ext cx="1800225" cy="9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서울남산국악당 전 공간을 소개하는 공연장 투어 프로그램 | 2025-03-13 - 2025-06-26 | 서울남산국악당">
            <a:extLst>
              <a:ext uri="{FF2B5EF4-FFF2-40B4-BE49-F238E27FC236}">
                <a16:creationId xmlns:a16="http://schemas.microsoft.com/office/drawing/2014/main" id="{EF8FBBD8-7303-0AC6-BB31-9FCB576C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04" y="2037464"/>
            <a:ext cx="1257505" cy="176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2025 국악기탐구생활 | 2025 소금 제작 체험 모집 신청">
            <a:extLst>
              <a:ext uri="{FF2B5EF4-FFF2-40B4-BE49-F238E27FC236}">
                <a16:creationId xmlns:a16="http://schemas.microsoft.com/office/drawing/2014/main" id="{F5B72A68-1118-0EA7-D005-6247341B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35" y="3934621"/>
            <a:ext cx="1645422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2025 서울국제정원박람회 메인 포스터">
            <a:extLst>
              <a:ext uri="{FF2B5EF4-FFF2-40B4-BE49-F238E27FC236}">
                <a16:creationId xmlns:a16="http://schemas.microsoft.com/office/drawing/2014/main" id="{1D96F317-13A7-E1AD-C48F-B73A9F80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67" y="2037464"/>
            <a:ext cx="1521923" cy="21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80F0D4F-29EA-BE22-34DB-5EFAF232C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66" y="4256040"/>
            <a:ext cx="1521923" cy="15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236558-8E15-8C18-A890-28AC846281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7166" y="2037464"/>
            <a:ext cx="1333425" cy="13198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6B92F35-1E2E-D718-EF81-CCB2667153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7167" y="3440789"/>
            <a:ext cx="1377512" cy="12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6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C8D1-D773-86E0-F85F-F906B9B7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3B0CCAE-086E-E7D2-B8A0-83A4C604BA6C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46F5F39-CBA4-33CA-96FA-905EA1EE266B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BAAB3D-21D0-F201-7E42-167BF301D628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5D41A0-51A6-665B-BB19-64FD8C690C25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Keyword color</a:t>
              </a: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7C99E2CD-2544-CF6C-354A-BFABBFAF70A3}"/>
              </a:ext>
            </a:extLst>
          </p:cNvPr>
          <p:cNvSpPr txBox="1"/>
          <p:nvPr/>
        </p:nvSpPr>
        <p:spPr>
          <a:xfrm>
            <a:off x="5151326" y="225520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배경색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B7137520-97F5-5400-E1E7-7A325578381D}"/>
              </a:ext>
            </a:extLst>
          </p:cNvPr>
          <p:cNvSpPr txBox="1"/>
          <p:nvPr/>
        </p:nvSpPr>
        <p:spPr>
          <a:xfrm>
            <a:off x="6077852" y="2795102"/>
            <a:ext cx="226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밝고 가벼운 분위기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가독성과 여백 중심의 배경용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C33F7071-878E-47B3-DB5E-3EB117FB6F1D}"/>
              </a:ext>
            </a:extLst>
          </p:cNvPr>
          <p:cNvSpPr txBox="1"/>
          <p:nvPr/>
        </p:nvSpPr>
        <p:spPr>
          <a:xfrm>
            <a:off x="8792297" y="225520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글자색</a:t>
            </a:r>
            <a:endParaRPr lang="ko-KR" altLang="en-US" b="1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92DB9D1-BFA6-E8CE-1C11-9B3DC2F185D6}"/>
              </a:ext>
            </a:extLst>
          </p:cNvPr>
          <p:cNvGrpSpPr/>
          <p:nvPr/>
        </p:nvGrpSpPr>
        <p:grpSpPr>
          <a:xfrm>
            <a:off x="1042441" y="2795102"/>
            <a:ext cx="885817" cy="1229005"/>
            <a:chOff x="1252948" y="3077103"/>
            <a:chExt cx="885817" cy="1229005"/>
          </a:xfrm>
        </p:grpSpPr>
        <p:sp>
          <p:nvSpPr>
            <p:cNvPr id="15" name="모서리가 둥근 직사각형 18">
              <a:extLst>
                <a:ext uri="{FF2B5EF4-FFF2-40B4-BE49-F238E27FC236}">
                  <a16:creationId xmlns:a16="http://schemas.microsoft.com/office/drawing/2014/main" id="{0E9322FE-74C6-21C3-2858-88902485E4D0}"/>
                </a:ext>
              </a:extLst>
            </p:cNvPr>
            <p:cNvSpPr/>
            <p:nvPr/>
          </p:nvSpPr>
          <p:spPr>
            <a:xfrm>
              <a:off x="1252948" y="3077103"/>
              <a:ext cx="885817" cy="885817"/>
            </a:xfrm>
            <a:prstGeom prst="roundRect">
              <a:avLst/>
            </a:prstGeom>
            <a:solidFill>
              <a:srgbClr val="FF9E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2F372EF2-8970-9A65-2D7B-CC0DD2610E6A}"/>
                </a:ext>
              </a:extLst>
            </p:cNvPr>
            <p:cNvSpPr txBox="1"/>
            <p:nvPr/>
          </p:nvSpPr>
          <p:spPr>
            <a:xfrm>
              <a:off x="1255672" y="3998331"/>
              <a:ext cx="823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프리젠테이션 4 Regular" pitchFamily="2" charset="-127"/>
                  <a:ea typeface="프리젠테이션 4 Regular" pitchFamily="2" charset="-127"/>
                  <a:cs typeface="Pretendard" panose="02000503000000020004" pitchFamily="50" charset="-127"/>
                </a:rPr>
                <a:t>#ff9e80</a:t>
              </a:r>
              <a:endPara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B328D964-9328-CEF2-EFB6-0224CB166B37}"/>
              </a:ext>
            </a:extLst>
          </p:cNvPr>
          <p:cNvSpPr txBox="1"/>
          <p:nvPr/>
        </p:nvSpPr>
        <p:spPr>
          <a:xfrm>
            <a:off x="1094858" y="225520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강조색</a:t>
            </a:r>
            <a:endParaRPr lang="ko-KR" altLang="en-US" b="1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D0B929FC-7315-CF4D-C517-F590159BCFAB}"/>
              </a:ext>
            </a:extLst>
          </p:cNvPr>
          <p:cNvSpPr txBox="1"/>
          <p:nvPr/>
        </p:nvSpPr>
        <p:spPr>
          <a:xfrm>
            <a:off x="2082755" y="2795102"/>
            <a:ext cx="250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따뜻하고 활기찬 포인트 컬러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버튼이나 포인트용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B3F94072-D9E9-A452-2CBE-83686A13259F}"/>
              </a:ext>
            </a:extLst>
          </p:cNvPr>
          <p:cNvSpPr txBox="1"/>
          <p:nvPr/>
        </p:nvSpPr>
        <p:spPr>
          <a:xfrm>
            <a:off x="2090386" y="4314740"/>
            <a:ext cx="270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자연스럽고 안정감 있는 보조 컬러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아이콘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·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탭 등에 활용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DEEDEA-3679-829F-1870-4EDAEA9864BD}"/>
              </a:ext>
            </a:extLst>
          </p:cNvPr>
          <p:cNvSpPr txBox="1"/>
          <p:nvPr/>
        </p:nvSpPr>
        <p:spPr>
          <a:xfrm>
            <a:off x="9924990" y="2770207"/>
            <a:ext cx="1713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명확한 정보 전달을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위한 기본 텍스트 컬러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AE0AD-0DDC-E36D-3B56-706A027CD30C}"/>
              </a:ext>
            </a:extLst>
          </p:cNvPr>
          <p:cNvSpPr txBox="1"/>
          <p:nvPr/>
        </p:nvSpPr>
        <p:spPr>
          <a:xfrm>
            <a:off x="978568" y="1247174"/>
            <a:ext cx="4563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전체적으로 부담 없이 다가올 수 있는 톤을 유지하면서도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</a:t>
            </a:r>
            <a:b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</a:b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사용자의 시선을 끄는 컬러 밸런스를 고려</a:t>
            </a:r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EBBD59BD-F1AF-44E1-2C7F-D5851C91001B}"/>
              </a:ext>
            </a:extLst>
          </p:cNvPr>
          <p:cNvSpPr txBox="1"/>
          <p:nvPr/>
        </p:nvSpPr>
        <p:spPr>
          <a:xfrm>
            <a:off x="1042441" y="5235968"/>
            <a:ext cx="98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#7ebc8f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sp>
        <p:nvSpPr>
          <p:cNvPr id="43" name="모서리가 둥근 직사각형 18">
            <a:extLst>
              <a:ext uri="{FF2B5EF4-FFF2-40B4-BE49-F238E27FC236}">
                <a16:creationId xmlns:a16="http://schemas.microsoft.com/office/drawing/2014/main" id="{AA86984A-3782-B645-5044-49BE5E9A58E8}"/>
              </a:ext>
            </a:extLst>
          </p:cNvPr>
          <p:cNvSpPr/>
          <p:nvPr/>
        </p:nvSpPr>
        <p:spPr>
          <a:xfrm>
            <a:off x="1042441" y="4314740"/>
            <a:ext cx="885817" cy="885817"/>
          </a:xfrm>
          <a:prstGeom prst="roundRect">
            <a:avLst/>
          </a:prstGeom>
          <a:solidFill>
            <a:srgbClr val="7EB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75FBFD1-5789-3379-4ED1-E936858BF902}"/>
              </a:ext>
            </a:extLst>
          </p:cNvPr>
          <p:cNvGrpSpPr/>
          <p:nvPr/>
        </p:nvGrpSpPr>
        <p:grpSpPr>
          <a:xfrm>
            <a:off x="5098909" y="2795102"/>
            <a:ext cx="885817" cy="1229005"/>
            <a:chOff x="3728634" y="3077103"/>
            <a:chExt cx="885817" cy="1229005"/>
          </a:xfrm>
        </p:grpSpPr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2B34FA78-802D-166F-D56B-4C278DAB3FCE}"/>
                </a:ext>
              </a:extLst>
            </p:cNvPr>
            <p:cNvSpPr txBox="1"/>
            <p:nvPr/>
          </p:nvSpPr>
          <p:spPr>
            <a:xfrm>
              <a:off x="3751395" y="3998331"/>
              <a:ext cx="78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프리젠테이션 4 Regular" pitchFamily="2" charset="-127"/>
                  <a:ea typeface="프리젠테이션 4 Regular" pitchFamily="2" charset="-127"/>
                  <a:cs typeface="Pretendard" panose="02000503000000020004" pitchFamily="50" charset="-127"/>
                </a:rPr>
                <a:t>#f6f6f6</a:t>
              </a:r>
              <a:endPara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44" name="모서리가 둥근 직사각형 18">
              <a:extLst>
                <a:ext uri="{FF2B5EF4-FFF2-40B4-BE49-F238E27FC236}">
                  <a16:creationId xmlns:a16="http://schemas.microsoft.com/office/drawing/2014/main" id="{AEBA0BF6-B3B7-D784-912A-76B894042A4A}"/>
                </a:ext>
              </a:extLst>
            </p:cNvPr>
            <p:cNvSpPr/>
            <p:nvPr/>
          </p:nvSpPr>
          <p:spPr>
            <a:xfrm>
              <a:off x="3728634" y="3077103"/>
              <a:ext cx="885817" cy="885817"/>
            </a:xfrm>
            <a:prstGeom prst="round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124BCCD-2E38-FF52-852F-860625B86245}"/>
              </a:ext>
            </a:extLst>
          </p:cNvPr>
          <p:cNvGrpSpPr/>
          <p:nvPr/>
        </p:nvGrpSpPr>
        <p:grpSpPr>
          <a:xfrm>
            <a:off x="5098909" y="4314740"/>
            <a:ext cx="885817" cy="1229005"/>
            <a:chOff x="5079723" y="3077103"/>
            <a:chExt cx="885817" cy="1229005"/>
          </a:xfrm>
        </p:grpSpPr>
        <p:sp>
          <p:nvSpPr>
            <p:cNvPr id="20" name="TextBox 24">
              <a:extLst>
                <a:ext uri="{FF2B5EF4-FFF2-40B4-BE49-F238E27FC236}">
                  <a16:creationId xmlns:a16="http://schemas.microsoft.com/office/drawing/2014/main" id="{152127F4-8BE1-E50B-FD9B-1FE92A7BB4C1}"/>
                </a:ext>
              </a:extLst>
            </p:cNvPr>
            <p:cNvSpPr txBox="1"/>
            <p:nvPr/>
          </p:nvSpPr>
          <p:spPr>
            <a:xfrm>
              <a:off x="5108896" y="3998331"/>
              <a:ext cx="786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프리젠테이션 4 Regular" pitchFamily="2" charset="-127"/>
                  <a:ea typeface="프리젠테이션 4 Regular" pitchFamily="2" charset="-127"/>
                  <a:cs typeface="Pretendard" panose="02000503000000020004" pitchFamily="50" charset="-127"/>
                </a:rPr>
                <a:t>#fff6e6</a:t>
              </a:r>
              <a:endPara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45" name="모서리가 둥근 직사각형 18">
              <a:extLst>
                <a:ext uri="{FF2B5EF4-FFF2-40B4-BE49-F238E27FC236}">
                  <a16:creationId xmlns:a16="http://schemas.microsoft.com/office/drawing/2014/main" id="{49154968-C60D-7878-D61B-FDC924B60904}"/>
                </a:ext>
              </a:extLst>
            </p:cNvPr>
            <p:cNvSpPr/>
            <p:nvPr/>
          </p:nvSpPr>
          <p:spPr>
            <a:xfrm>
              <a:off x="5079723" y="3077103"/>
              <a:ext cx="885817" cy="885817"/>
            </a:xfrm>
            <a:prstGeom prst="roundRect">
              <a:avLst/>
            </a:prstGeom>
            <a:solidFill>
              <a:srgbClr val="FF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C9F0F-37E3-6440-7E9F-2212AEFC7DFE}"/>
              </a:ext>
            </a:extLst>
          </p:cNvPr>
          <p:cNvGrpSpPr/>
          <p:nvPr/>
        </p:nvGrpSpPr>
        <p:grpSpPr>
          <a:xfrm>
            <a:off x="8724971" y="2770207"/>
            <a:ext cx="915635" cy="1229005"/>
            <a:chOff x="6277145" y="3077103"/>
            <a:chExt cx="915635" cy="1229005"/>
          </a:xfrm>
        </p:grpSpPr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F46993BB-A8AC-0A12-F166-FD881BA90287}"/>
                </a:ext>
              </a:extLst>
            </p:cNvPr>
            <p:cNvSpPr txBox="1"/>
            <p:nvPr/>
          </p:nvSpPr>
          <p:spPr>
            <a:xfrm>
              <a:off x="6277145" y="3998331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프리젠테이션 4 Regular" pitchFamily="2" charset="-127"/>
                  <a:ea typeface="프리젠테이션 4 Regular" pitchFamily="2" charset="-127"/>
                  <a:cs typeface="Pretendard" panose="02000503000000020004" pitchFamily="50" charset="-127"/>
                </a:rPr>
                <a:t>#2a2a2a</a:t>
              </a:r>
              <a:endPara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endParaRPr>
            </a:p>
          </p:txBody>
        </p:sp>
        <p:sp>
          <p:nvSpPr>
            <p:cNvPr id="46" name="모서리가 둥근 직사각형 18">
              <a:extLst>
                <a:ext uri="{FF2B5EF4-FFF2-40B4-BE49-F238E27FC236}">
                  <a16:creationId xmlns:a16="http://schemas.microsoft.com/office/drawing/2014/main" id="{9ED1483A-1DB3-5C6A-0862-4EA18FA9B4DB}"/>
                </a:ext>
              </a:extLst>
            </p:cNvPr>
            <p:cNvSpPr/>
            <p:nvPr/>
          </p:nvSpPr>
          <p:spPr>
            <a:xfrm>
              <a:off x="6292054" y="3077103"/>
              <a:ext cx="885817" cy="885817"/>
            </a:xfrm>
            <a:prstGeom prst="roundRect">
              <a:avLst/>
            </a:prstGeom>
            <a:solidFill>
              <a:srgbClr val="2A2A2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768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DBE69-A6FA-A075-A936-8BA89E6E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F5689A-C194-4EC3-E6A1-B5B0E9B144D9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45FF8C-A6EA-EA8C-C437-FF8F4F5845F2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8AAB98-B3CB-C357-844D-DC5006214A9B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9B1C2A-144D-467C-41F0-5E1879EFD92A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Font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CC66D2-BB30-9597-1B62-F7A2D401371F}"/>
              </a:ext>
            </a:extLst>
          </p:cNvPr>
          <p:cNvSpPr txBox="1"/>
          <p:nvPr/>
        </p:nvSpPr>
        <p:spPr>
          <a:xfrm>
            <a:off x="1092868" y="1748424"/>
            <a:ext cx="806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69A94"/>
                </a:solidFill>
                <a:latin typeface="프리젠테이션 5 Medium" pitchFamily="2" charset="-127"/>
                <a:ea typeface="프리젠테이션 5 Medium" pitchFamily="2" charset="-127"/>
                <a:cs typeface="Pretendard ExtraBold" panose="02000903000000020004" pitchFamily="50" charset="-127"/>
              </a:rPr>
              <a:t>Korean</a:t>
            </a:r>
            <a:endParaRPr lang="ko-KR" altLang="en-US" sz="1600" dirty="0">
              <a:solidFill>
                <a:srgbClr val="269A94"/>
              </a:solidFill>
              <a:latin typeface="프리젠테이션 5 Medium" pitchFamily="2" charset="-127"/>
              <a:ea typeface="프리젠테이션 5 Medium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BB85F-7FDE-BD55-DE41-817081DEA34F}"/>
              </a:ext>
            </a:extLst>
          </p:cNvPr>
          <p:cNvSpPr txBox="1"/>
          <p:nvPr/>
        </p:nvSpPr>
        <p:spPr>
          <a:xfrm>
            <a:off x="2210710" y="1748424"/>
            <a:ext cx="35282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0" i="0" dirty="0" err="1">
                <a:effectLst/>
                <a:latin typeface="프리젠테이션 7 Bold" pitchFamily="2" charset="-127"/>
                <a:ea typeface="프리젠테이션 7 Bold" pitchFamily="2" charset="-127"/>
              </a:rPr>
              <a:t>Freesentation</a:t>
            </a:r>
            <a:endParaRPr lang="ko-KR" altLang="en-US" sz="25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E172F-D2D7-79F5-D2A8-73268DC34438}"/>
              </a:ext>
            </a:extLst>
          </p:cNvPr>
          <p:cNvSpPr txBox="1"/>
          <p:nvPr/>
        </p:nvSpPr>
        <p:spPr>
          <a:xfrm>
            <a:off x="6210300" y="1748424"/>
            <a:ext cx="829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69A94"/>
                </a:solidFill>
                <a:latin typeface="프리젠테이션 5 Medium" pitchFamily="2" charset="-127"/>
                <a:ea typeface="프리젠테이션 5 Medium" pitchFamily="2" charset="-127"/>
                <a:cs typeface="Pretendard ExtraBold" panose="02000903000000020004" pitchFamily="50" charset="-127"/>
              </a:rPr>
              <a:t>English</a:t>
            </a:r>
            <a:endParaRPr lang="ko-KR" altLang="en-US" sz="1600" dirty="0">
              <a:solidFill>
                <a:srgbClr val="269A94"/>
              </a:solidFill>
              <a:latin typeface="프리젠테이션 5 Medium" pitchFamily="2" charset="-127"/>
              <a:ea typeface="프리젠테이션 5 Medium" pitchFamily="2" charset="-127"/>
              <a:cs typeface="Pretendard ExtraBold" panose="0200090300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5AF0560-0F1C-6153-A16B-5B6B1AFAD364}"/>
              </a:ext>
            </a:extLst>
          </p:cNvPr>
          <p:cNvGrpSpPr/>
          <p:nvPr/>
        </p:nvGrpSpPr>
        <p:grpSpPr>
          <a:xfrm>
            <a:off x="2210710" y="2318018"/>
            <a:ext cx="1853392" cy="3172250"/>
            <a:chOff x="978247" y="2808269"/>
            <a:chExt cx="1853392" cy="31722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B6D268-9979-469B-688F-B0563B801CF9}"/>
                </a:ext>
              </a:extLst>
            </p:cNvPr>
            <p:cNvSpPr txBox="1"/>
            <p:nvPr/>
          </p:nvSpPr>
          <p:spPr>
            <a:xfrm>
              <a:off x="978247" y="2808269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프리젠테이션 1 Thin" pitchFamily="2" charset="-127"/>
                  <a:ea typeface="프리젠테이션 1 Thin" pitchFamily="2" charset="-127"/>
                  <a:cs typeface="Pretendard Light" panose="02000403000000020004" pitchFamily="50" charset="-127"/>
                </a:rPr>
                <a:t>가볍게 </a:t>
              </a:r>
              <a:r>
                <a:rPr lang="en-US" altLang="ko-KR" sz="1600" dirty="0">
                  <a:latin typeface="프리젠테이션 1 Thin" pitchFamily="2" charset="-127"/>
                  <a:ea typeface="프리젠테이션 1 Thin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1 Thin" pitchFamily="2" charset="-127"/>
                  <a:ea typeface="프리젠테이션 1 Thin" pitchFamily="2" charset="-127"/>
                  <a:cs typeface="Pretendard Light" panose="02000403000000020004" pitchFamily="50" charset="-127"/>
                </a:rPr>
                <a:t>가깝게</a:t>
              </a:r>
              <a:r>
                <a:rPr lang="en-US" altLang="ko-KR" sz="1600" dirty="0">
                  <a:latin typeface="프리젠테이션 1 Thin" pitchFamily="2" charset="-127"/>
                  <a:ea typeface="프리젠테이션 1 Thin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1 Thin" pitchFamily="2" charset="-127"/>
                  <a:ea typeface="프리젠테이션 1 Thin" pitchFamily="2" charset="-127"/>
                  <a:cs typeface="Pretendard Light" panose="02000403000000020004" pitchFamily="50" charset="-127"/>
                </a:rPr>
                <a:t>새롭게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5D328C-2D14-15AE-7B6B-C7F417434462}"/>
                </a:ext>
              </a:extLst>
            </p:cNvPr>
            <p:cNvSpPr txBox="1"/>
            <p:nvPr/>
          </p:nvSpPr>
          <p:spPr>
            <a:xfrm>
              <a:off x="978247" y="3162481"/>
              <a:ext cx="1768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프리젠테이션 2 ExtraLight" pitchFamily="2" charset="-127"/>
                  <a:ea typeface="프리젠테이션 2 ExtraLight" pitchFamily="2" charset="-127"/>
                  <a:cs typeface="Pretendard Light" panose="02000403000000020004" pitchFamily="50" charset="-127"/>
                </a:rPr>
                <a:t>가볍게 </a:t>
              </a:r>
              <a:r>
                <a:rPr lang="en-US" altLang="ko-KR" sz="1600" dirty="0">
                  <a:latin typeface="프리젠테이션 2 ExtraLight" pitchFamily="2" charset="-127"/>
                  <a:ea typeface="프리젠테이션 2 ExtraLight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2 ExtraLight" pitchFamily="2" charset="-127"/>
                  <a:ea typeface="프리젠테이션 2 ExtraLight" pitchFamily="2" charset="-127"/>
                  <a:cs typeface="Pretendard Light" panose="02000403000000020004" pitchFamily="50" charset="-127"/>
                </a:rPr>
                <a:t>가깝게</a:t>
              </a:r>
              <a:r>
                <a:rPr lang="en-US" altLang="ko-KR" sz="1600" dirty="0">
                  <a:latin typeface="프리젠테이션 2 ExtraLight" pitchFamily="2" charset="-127"/>
                  <a:ea typeface="프리젠테이션 2 ExtraLight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2 ExtraLight" pitchFamily="2" charset="-127"/>
                  <a:ea typeface="프리젠테이션 2 ExtraLight" pitchFamily="2" charset="-127"/>
                  <a:cs typeface="Pretendard Light" panose="02000403000000020004" pitchFamily="50" charset="-127"/>
                </a:rPr>
                <a:t>새롭게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F92FA6-0428-97F6-8AC9-F66989729228}"/>
                </a:ext>
              </a:extLst>
            </p:cNvPr>
            <p:cNvSpPr txBox="1"/>
            <p:nvPr/>
          </p:nvSpPr>
          <p:spPr>
            <a:xfrm>
              <a:off x="978247" y="3516693"/>
              <a:ext cx="1768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가볍게 </a:t>
              </a:r>
              <a:r>
                <a:rPr lang="en-US" altLang="ko-KR" sz="1600" dirty="0"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가깝게</a:t>
              </a:r>
              <a:r>
                <a:rPr lang="en-US" altLang="ko-KR" sz="1600" dirty="0"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50" charset="-127"/>
                </a:rPr>
                <a:t>새롭게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AD932F-E299-6BC4-C06C-73376C1F1440}"/>
                </a:ext>
              </a:extLst>
            </p:cNvPr>
            <p:cNvSpPr txBox="1"/>
            <p:nvPr/>
          </p:nvSpPr>
          <p:spPr>
            <a:xfrm>
              <a:off x="978247" y="3870905"/>
              <a:ext cx="17876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프리젠테이션 4 Regular" pitchFamily="2" charset="-127"/>
                  <a:ea typeface="프리젠테이션 4 Regular" pitchFamily="2" charset="-127"/>
                  <a:cs typeface="Pretendard Light" panose="02000403000000020004" pitchFamily="50" charset="-127"/>
                </a:rPr>
                <a:t>가볍게 </a:t>
              </a:r>
              <a:r>
                <a:rPr lang="en-US" altLang="ko-KR" sz="1600" dirty="0">
                  <a:latin typeface="프리젠테이션 4 Regular" pitchFamily="2" charset="-127"/>
                  <a:ea typeface="프리젠테이션 4 Regular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4 Regular" pitchFamily="2" charset="-127"/>
                  <a:ea typeface="프리젠테이션 4 Regular" pitchFamily="2" charset="-127"/>
                  <a:cs typeface="Pretendard Light" panose="02000403000000020004" pitchFamily="50" charset="-127"/>
                </a:rPr>
                <a:t>가깝게</a:t>
              </a:r>
              <a:r>
                <a:rPr lang="en-US" altLang="ko-KR" sz="1600" dirty="0">
                  <a:latin typeface="프리젠테이션 4 Regular" pitchFamily="2" charset="-127"/>
                  <a:ea typeface="프리젠테이션 4 Regular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4 Regular" pitchFamily="2" charset="-127"/>
                  <a:ea typeface="프리젠테이션 4 Regular" pitchFamily="2" charset="-127"/>
                  <a:cs typeface="Pretendard Light" panose="02000403000000020004" pitchFamily="50" charset="-127"/>
                </a:rPr>
                <a:t>새롭게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4A16EB-1CC3-1D47-123F-D0B31EAEA3BC}"/>
                </a:ext>
              </a:extLst>
            </p:cNvPr>
            <p:cNvSpPr txBox="1"/>
            <p:nvPr/>
          </p:nvSpPr>
          <p:spPr>
            <a:xfrm>
              <a:off x="978247" y="4225117"/>
              <a:ext cx="180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가볍게 </a:t>
              </a:r>
              <a:r>
                <a:rPr lang="en-US" altLang="ko-KR" sz="1600" dirty="0"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가깝게</a:t>
              </a:r>
              <a:r>
                <a:rPr lang="en-US" altLang="ko-KR" sz="1600" dirty="0"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5 Medium" pitchFamily="2" charset="-127"/>
                  <a:ea typeface="프리젠테이션 5 Medium" pitchFamily="2" charset="-127"/>
                  <a:cs typeface="Pretendard Light" panose="02000403000000020004" pitchFamily="50" charset="-127"/>
                </a:rPr>
                <a:t>새롭게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874531-099A-0D5E-3424-20F4DBAC2284}"/>
                </a:ext>
              </a:extLst>
            </p:cNvPr>
            <p:cNvSpPr txBox="1"/>
            <p:nvPr/>
          </p:nvSpPr>
          <p:spPr>
            <a:xfrm>
              <a:off x="978247" y="4579329"/>
              <a:ext cx="18197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프리젠테이션 6 SemiBold" pitchFamily="2" charset="-127"/>
                  <a:ea typeface="프리젠테이션 6 SemiBold" pitchFamily="2" charset="-127"/>
                  <a:cs typeface="Pretendard Light" panose="02000403000000020004" pitchFamily="50" charset="-127"/>
                </a:rPr>
                <a:t>가볍게 </a:t>
              </a:r>
              <a:r>
                <a:rPr lang="en-US" altLang="ko-KR" sz="1600" dirty="0">
                  <a:latin typeface="프리젠테이션 6 SemiBold" pitchFamily="2" charset="-127"/>
                  <a:ea typeface="프리젠테이션 6 SemiBold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6 SemiBold" pitchFamily="2" charset="-127"/>
                  <a:ea typeface="프리젠테이션 6 SemiBold" pitchFamily="2" charset="-127"/>
                  <a:cs typeface="Pretendard Light" panose="02000403000000020004" pitchFamily="50" charset="-127"/>
                </a:rPr>
                <a:t>가깝게</a:t>
              </a:r>
              <a:r>
                <a:rPr lang="en-US" altLang="ko-KR" sz="1600" dirty="0">
                  <a:latin typeface="프리젠테이션 6 SemiBold" pitchFamily="2" charset="-127"/>
                  <a:ea typeface="프리젠테이션 6 SemiBold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6 SemiBold" pitchFamily="2" charset="-127"/>
                  <a:ea typeface="프리젠테이션 6 SemiBold" pitchFamily="2" charset="-127"/>
                  <a:cs typeface="Pretendard Light" panose="02000403000000020004" pitchFamily="50" charset="-127"/>
                </a:rPr>
                <a:t>새롭게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54A792-4779-2523-8283-77E45B3CE549}"/>
                </a:ext>
              </a:extLst>
            </p:cNvPr>
            <p:cNvSpPr txBox="1"/>
            <p:nvPr/>
          </p:nvSpPr>
          <p:spPr>
            <a:xfrm>
              <a:off x="978247" y="4933541"/>
              <a:ext cx="18341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프리젠테이션 7 Bold" pitchFamily="2" charset="-127"/>
                  <a:ea typeface="프리젠테이션 7 Bold" pitchFamily="2" charset="-127"/>
                  <a:cs typeface="Pretendard Light" panose="02000403000000020004" pitchFamily="50" charset="-127"/>
                </a:rPr>
                <a:t>가볍게 </a:t>
              </a:r>
              <a:r>
                <a:rPr lang="en-US" altLang="ko-KR" sz="1600" dirty="0">
                  <a:latin typeface="프리젠테이션 7 Bold" pitchFamily="2" charset="-127"/>
                  <a:ea typeface="프리젠테이션 7 Bold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7 Bold" pitchFamily="2" charset="-127"/>
                  <a:ea typeface="프리젠테이션 7 Bold" pitchFamily="2" charset="-127"/>
                  <a:cs typeface="Pretendard Light" panose="02000403000000020004" pitchFamily="50" charset="-127"/>
                </a:rPr>
                <a:t>가깝게</a:t>
              </a:r>
              <a:r>
                <a:rPr lang="en-US" altLang="ko-KR" sz="1600" dirty="0">
                  <a:latin typeface="프리젠테이션 7 Bold" pitchFamily="2" charset="-127"/>
                  <a:ea typeface="프리젠테이션 7 Bold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7 Bold" pitchFamily="2" charset="-127"/>
                  <a:ea typeface="프리젠테이션 7 Bold" pitchFamily="2" charset="-127"/>
                  <a:cs typeface="Pretendard Light" panose="02000403000000020004" pitchFamily="50" charset="-127"/>
                </a:rPr>
                <a:t>새롭게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4EFD85-8831-6084-2E0B-DA6E91AB5EB4}"/>
                </a:ext>
              </a:extLst>
            </p:cNvPr>
            <p:cNvSpPr txBox="1"/>
            <p:nvPr/>
          </p:nvSpPr>
          <p:spPr>
            <a:xfrm>
              <a:off x="978247" y="5287753"/>
              <a:ext cx="18533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프리젠테이션 8 ExtraBold" pitchFamily="2" charset="-127"/>
                  <a:ea typeface="프리젠테이션 8 ExtraBold" pitchFamily="2" charset="-127"/>
                  <a:cs typeface="Pretendard Light" panose="02000403000000020004" pitchFamily="50" charset="-127"/>
                </a:rPr>
                <a:t>가볍게 </a:t>
              </a:r>
              <a:r>
                <a:rPr lang="en-US" altLang="ko-KR" sz="1600" dirty="0">
                  <a:latin typeface="프리젠테이션 8 ExtraBold" pitchFamily="2" charset="-127"/>
                  <a:ea typeface="프리젠테이션 8 ExtraBold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8 ExtraBold" pitchFamily="2" charset="-127"/>
                  <a:ea typeface="프리젠테이션 8 ExtraBold" pitchFamily="2" charset="-127"/>
                  <a:cs typeface="Pretendard Light" panose="02000403000000020004" pitchFamily="50" charset="-127"/>
                </a:rPr>
                <a:t>가깝게</a:t>
              </a:r>
              <a:r>
                <a:rPr lang="en-US" altLang="ko-KR" sz="1600" dirty="0">
                  <a:latin typeface="프리젠테이션 8 ExtraBold" pitchFamily="2" charset="-127"/>
                  <a:ea typeface="프리젠테이션 8 ExtraBold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8 ExtraBold" pitchFamily="2" charset="-127"/>
                  <a:ea typeface="프리젠테이션 8 ExtraBold" pitchFamily="2" charset="-127"/>
                  <a:cs typeface="Pretendard Light" panose="02000403000000020004" pitchFamily="50" charset="-127"/>
                </a:rPr>
                <a:t>새롭게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93C5E8-E0B4-2D76-2258-01C5EAC9C2E7}"/>
                </a:ext>
              </a:extLst>
            </p:cNvPr>
            <p:cNvSpPr txBox="1"/>
            <p:nvPr/>
          </p:nvSpPr>
          <p:spPr>
            <a:xfrm>
              <a:off x="978247" y="5641965"/>
              <a:ext cx="18533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프리젠테이션 9 Black" pitchFamily="2" charset="-127"/>
                  <a:ea typeface="프리젠테이션 9 Black" pitchFamily="2" charset="-127"/>
                  <a:cs typeface="Pretendard Light" panose="02000403000000020004" pitchFamily="50" charset="-127"/>
                </a:rPr>
                <a:t>가볍게 </a:t>
              </a:r>
              <a:r>
                <a:rPr lang="en-US" altLang="ko-KR" sz="1600" dirty="0">
                  <a:latin typeface="프리젠테이션 9 Black" pitchFamily="2" charset="-127"/>
                  <a:ea typeface="프리젠테이션 9 Black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9 Black" pitchFamily="2" charset="-127"/>
                  <a:ea typeface="프리젠테이션 9 Black" pitchFamily="2" charset="-127"/>
                  <a:cs typeface="Pretendard Light" panose="02000403000000020004" pitchFamily="50" charset="-127"/>
                </a:rPr>
                <a:t>가깝게</a:t>
              </a:r>
              <a:r>
                <a:rPr lang="en-US" altLang="ko-KR" sz="1600" dirty="0">
                  <a:latin typeface="프리젠테이션 9 Black" pitchFamily="2" charset="-127"/>
                  <a:ea typeface="프리젠테이션 9 Black" pitchFamily="2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프리젠테이션 9 Black" pitchFamily="2" charset="-127"/>
                  <a:ea typeface="프리젠테이션 9 Black" pitchFamily="2" charset="-127"/>
                  <a:cs typeface="Pretendard Light" panose="02000403000000020004" pitchFamily="50" charset="-127"/>
                </a:rPr>
                <a:t>새롭게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2DB11F-C3CD-1EB3-B6E3-3F8373673B6F}"/>
              </a:ext>
            </a:extLst>
          </p:cNvPr>
          <p:cNvSpPr txBox="1"/>
          <p:nvPr/>
        </p:nvSpPr>
        <p:spPr>
          <a:xfrm>
            <a:off x="7404009" y="3813719"/>
            <a:ext cx="3528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HelveticaNowDisplay Medium" panose="020B0604030202020204" pitchFamily="34" charset="0"/>
                <a:cs typeface="HelveticaNowDisplay Medium" panose="020B0604030202020204" pitchFamily="34" charset="0"/>
              </a:rPr>
              <a:t>HelveticaNowDisplay</a:t>
            </a:r>
            <a:endParaRPr lang="ko-KR" altLang="en-US" sz="2000" dirty="0">
              <a:latin typeface="HelveticaNowDisplay Medium" panose="020B0604030202020204" pitchFamily="34" charset="0"/>
              <a:cs typeface="HelveticaNowDisplay Medium" panose="020B060403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82CF66-5B3D-C438-2844-093C346B88C3}"/>
              </a:ext>
            </a:extLst>
          </p:cNvPr>
          <p:cNvGrpSpPr/>
          <p:nvPr/>
        </p:nvGrpSpPr>
        <p:grpSpPr>
          <a:xfrm>
            <a:off x="7404009" y="4265931"/>
            <a:ext cx="2214068" cy="1401190"/>
            <a:chOff x="7568955" y="2099174"/>
            <a:chExt cx="2214068" cy="14011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D51CD2-E28E-3368-8BAC-810066A2922E}"/>
                </a:ext>
              </a:extLst>
            </p:cNvPr>
            <p:cNvSpPr txBox="1"/>
            <p:nvPr/>
          </p:nvSpPr>
          <p:spPr>
            <a:xfrm>
              <a:off x="7568955" y="2099174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HelveticaNowDisplay Light" panose="020B0404030202020204" pitchFamily="34" charset="0"/>
                  <a:cs typeface="HelveticaNowDisplay Light" panose="020B0404030202020204" pitchFamily="34" charset="0"/>
                </a:rPr>
                <a:t>Simply. Nearby. Fresh</a:t>
              </a:r>
              <a:endParaRPr lang="ko-KR" altLang="en-US" sz="1600" dirty="0">
                <a:latin typeface="HelveticaNowDisplay Light" panose="020B0404030202020204" pitchFamily="34" charset="0"/>
                <a:ea typeface="프리젠테이션 1 Thin" pitchFamily="2" charset="-127"/>
                <a:cs typeface="HelveticaNowDisplay Light" panose="020B040403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694F7-D4DF-D87B-3B27-773ACC87613C}"/>
                </a:ext>
              </a:extLst>
            </p:cNvPr>
            <p:cNvSpPr txBox="1"/>
            <p:nvPr/>
          </p:nvSpPr>
          <p:spPr>
            <a:xfrm>
              <a:off x="7568955" y="2453386"/>
              <a:ext cx="20970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HelveticaNowDisplay Regular" panose="020B0504030202020204" pitchFamily="34" charset="0"/>
                  <a:cs typeface="HelveticaNowDisplay Regular" panose="020B0504030202020204" pitchFamily="34" charset="0"/>
                </a:rPr>
                <a:t>Simply. Nearby. Fresh</a:t>
              </a:r>
              <a:endParaRPr lang="ko-KR" altLang="en-US" sz="1600" dirty="0">
                <a:latin typeface="HelveticaNowDisplay Regular" panose="020B0504030202020204" pitchFamily="34" charset="0"/>
                <a:ea typeface="프리젠테이션 1 Thin" pitchFamily="2" charset="-127"/>
                <a:cs typeface="HelveticaNowDisplay Regular" panose="020B050403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9BC1F4-417C-B948-926C-EC77561CDDFE}"/>
                </a:ext>
              </a:extLst>
            </p:cNvPr>
            <p:cNvSpPr txBox="1"/>
            <p:nvPr/>
          </p:nvSpPr>
          <p:spPr>
            <a:xfrm>
              <a:off x="7568955" y="2807598"/>
              <a:ext cx="21515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HelveticaNowDisplay Medium" panose="020B0604030202020204" pitchFamily="34" charset="0"/>
                  <a:cs typeface="HelveticaNowDisplay Medium" panose="020B0604030202020204" pitchFamily="34" charset="0"/>
                </a:rPr>
                <a:t>Simply. Nearby. Fresh</a:t>
              </a:r>
              <a:endParaRPr lang="ko-KR" altLang="en-US" sz="1600" dirty="0">
                <a:latin typeface="HelveticaNowDisplay Medium" panose="020B0604030202020204" pitchFamily="34" charset="0"/>
                <a:ea typeface="프리젠테이션 1 Thin" pitchFamily="2" charset="-127"/>
                <a:cs typeface="HelveticaNowDisplay Medium" panose="020B060403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95A906-0B86-B270-84E8-F84FFF40B883}"/>
                </a:ext>
              </a:extLst>
            </p:cNvPr>
            <p:cNvSpPr txBox="1"/>
            <p:nvPr/>
          </p:nvSpPr>
          <p:spPr>
            <a:xfrm>
              <a:off x="7568955" y="3161810"/>
              <a:ext cx="2214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HelveticaNowDisplay Bold" panose="020B0804030202020204" pitchFamily="34" charset="0"/>
                  <a:cs typeface="HelveticaNowDisplay Bold" panose="020B0804030202020204" pitchFamily="34" charset="0"/>
                </a:rPr>
                <a:t>Simply. Nearby. Fresh</a:t>
              </a:r>
              <a:endParaRPr lang="ko-KR" altLang="en-US" sz="1600" dirty="0">
                <a:latin typeface="HelveticaNowDisplay Bold" panose="020B0804030202020204" pitchFamily="34" charset="0"/>
                <a:ea typeface="프리젠테이션 1 Thin" pitchFamily="2" charset="-127"/>
                <a:cs typeface="HelveticaNowDisplay Bold" panose="020B080403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613E1A9-90F0-A66C-89B4-4B007AB31726}"/>
              </a:ext>
            </a:extLst>
          </p:cNvPr>
          <p:cNvSpPr txBox="1"/>
          <p:nvPr/>
        </p:nvSpPr>
        <p:spPr>
          <a:xfrm>
            <a:off x="7404009" y="1748424"/>
            <a:ext cx="3528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Test The Future" panose="020B0503060202060203" pitchFamily="34" charset="0"/>
                <a:ea typeface="프리젠테이션 7 Bold" pitchFamily="2" charset="-127"/>
                <a:cs typeface="HelveticaNowDisplay Light" panose="020B0404030202020204" pitchFamily="34" charset="0"/>
              </a:rPr>
              <a:t>Test The Future</a:t>
            </a:r>
            <a:endParaRPr lang="ko-KR" altLang="en-US" sz="2000" dirty="0">
              <a:latin typeface="Test The Future" panose="020B0503060202060203" pitchFamily="34" charset="0"/>
              <a:ea typeface="프리젠테이션 7 Bold" pitchFamily="2" charset="-127"/>
              <a:cs typeface="HelveticaNowDisplay Light" panose="020B040403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9B9836-4147-28FE-2C6D-8A41722EA31E}"/>
              </a:ext>
            </a:extLst>
          </p:cNvPr>
          <p:cNvGrpSpPr/>
          <p:nvPr/>
        </p:nvGrpSpPr>
        <p:grpSpPr>
          <a:xfrm>
            <a:off x="7404009" y="2225478"/>
            <a:ext cx="2248244" cy="1046978"/>
            <a:chOff x="7568955" y="2099174"/>
            <a:chExt cx="2248244" cy="104697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8AC6C4-7E71-CDD5-A875-03DE2BD7EB26}"/>
                </a:ext>
              </a:extLst>
            </p:cNvPr>
            <p:cNvSpPr txBox="1"/>
            <p:nvPr/>
          </p:nvSpPr>
          <p:spPr>
            <a:xfrm>
              <a:off x="7568955" y="2099174"/>
              <a:ext cx="22166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Test The Future Light" panose="020B0303060202060203" pitchFamily="34" charset="0"/>
                  <a:cs typeface="HelveticaNowDisplay Light" panose="020B0404030202020204" pitchFamily="34" charset="0"/>
                </a:rPr>
                <a:t>Simply. Nearby. Fresh</a:t>
              </a:r>
              <a:endParaRPr lang="ko-KR" altLang="en-US" sz="1600" dirty="0">
                <a:latin typeface="Test The Future Light" panose="020B0303060202060203" pitchFamily="34" charset="0"/>
                <a:ea typeface="프리젠테이션 1 Thin" pitchFamily="2" charset="-127"/>
                <a:cs typeface="HelveticaNowDisplay Light" panose="020B040403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4E68A3-8D3D-5B1C-E046-9B9EBA181F32}"/>
                </a:ext>
              </a:extLst>
            </p:cNvPr>
            <p:cNvSpPr txBox="1"/>
            <p:nvPr/>
          </p:nvSpPr>
          <p:spPr>
            <a:xfrm>
              <a:off x="7568955" y="2453386"/>
              <a:ext cx="22070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Test The Future" panose="020B0503060202060203" pitchFamily="34" charset="0"/>
                  <a:cs typeface="HelveticaNowDisplay Regular" panose="020B0504030202020204" pitchFamily="34" charset="0"/>
                </a:rPr>
                <a:t>Simply. Nearby. Fresh</a:t>
              </a:r>
              <a:endParaRPr lang="ko-KR" altLang="en-US" sz="1600" dirty="0">
                <a:latin typeface="Test The Future" panose="020B0503060202060203" pitchFamily="34" charset="0"/>
                <a:ea typeface="프리젠테이션 1 Thin" pitchFamily="2" charset="-127"/>
                <a:cs typeface="HelveticaNowDisplay Regular" panose="020B050403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F7F8FA-2F4A-74FA-A6CE-09B81B8C11D0}"/>
                </a:ext>
              </a:extLst>
            </p:cNvPr>
            <p:cNvSpPr txBox="1"/>
            <p:nvPr/>
          </p:nvSpPr>
          <p:spPr>
            <a:xfrm>
              <a:off x="7568955" y="2807598"/>
              <a:ext cx="2248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Test The Future Medium" panose="020B0603060202060203" pitchFamily="34" charset="0"/>
                  <a:cs typeface="HelveticaNowDisplay Medium" panose="020B0604030202020204" pitchFamily="34" charset="0"/>
                </a:rPr>
                <a:t>Simply. Nearby. Fresh</a:t>
              </a:r>
              <a:endParaRPr lang="ko-KR" altLang="en-US" sz="1600" dirty="0">
                <a:latin typeface="Test The Future Medium" panose="020B0603060202060203" pitchFamily="34" charset="0"/>
                <a:ea typeface="프리젠테이션 1 Thin" pitchFamily="2" charset="-127"/>
                <a:cs typeface="HelveticaNowDisplay Medium" panose="020B060403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99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13A8-20C6-B0D0-9351-C18E0787B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CCCEF00-60ED-E242-0A0E-E2F356DB43D6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4FF293-B8FD-332D-656D-8A038E9E7FEB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5CED62-B789-4979-ED69-DC7B5251A6E2}"/>
                </a:ext>
              </a:extLst>
            </p:cNvPr>
            <p:cNvSpPr txBox="1"/>
            <p:nvPr/>
          </p:nvSpPr>
          <p:spPr>
            <a:xfrm>
              <a:off x="978568" y="66906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0FF89C-7C48-8533-4E01-AF0212045162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Wireframe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555B54-1480-B2EA-1D99-B8546D3FDCF2}"/>
              </a:ext>
            </a:extLst>
          </p:cNvPr>
          <p:cNvGrpSpPr/>
          <p:nvPr/>
        </p:nvGrpSpPr>
        <p:grpSpPr>
          <a:xfrm>
            <a:off x="1942260" y="1401001"/>
            <a:ext cx="8900967" cy="5010413"/>
            <a:chOff x="1942260" y="1096201"/>
            <a:chExt cx="8900967" cy="5010413"/>
          </a:xfrm>
        </p:grpSpPr>
        <p:pic>
          <p:nvPicPr>
            <p:cNvPr id="7" name="그림 6" descr="가전용품, 주방가전, 가전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3791D6-51FC-539E-4062-296E4457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42260" y="1096201"/>
              <a:ext cx="900000" cy="501041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F8D8CD8-EF29-DBB8-B4CA-830F32D16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75755" y="1096201"/>
              <a:ext cx="900000" cy="179999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F33064-FE74-8358-6773-BD8DA5B5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09250" y="1096201"/>
              <a:ext cx="900000" cy="179999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FDB0FEC-4F05-2F1E-A8B2-4822AABFD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745" y="1096201"/>
              <a:ext cx="900000" cy="179999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A02C24-D3CB-EBD7-724B-FB5A2DB6E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240" y="1096201"/>
              <a:ext cx="900000" cy="179999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C2C8736-BBFE-6BDA-A29B-41E8CACE2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09735" y="1096201"/>
              <a:ext cx="900000" cy="180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A238B1F-17D9-6425-2556-425D4827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43227" y="1096201"/>
              <a:ext cx="900000" cy="1931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12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F89A-0609-2C14-792A-E55BC20DE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119E57-5125-B821-84C0-E587996C92E5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2AD273C-6D91-CD7F-0711-AB6E2B5EAF5E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EF3CD-0F45-B01F-B78F-ECCFCEC1B9F6}"/>
                </a:ext>
              </a:extLst>
            </p:cNvPr>
            <p:cNvSpPr txBox="1"/>
            <p:nvPr/>
          </p:nvSpPr>
          <p:spPr>
            <a:xfrm>
              <a:off x="978568" y="66906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0606E4-E7AD-AD17-469B-D9ADD8FC4613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Persona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1FB1718-724D-5EAE-AE5F-94ED81E93CD7}"/>
              </a:ext>
            </a:extLst>
          </p:cNvPr>
          <p:cNvSpPr txBox="1"/>
          <p:nvPr/>
        </p:nvSpPr>
        <p:spPr>
          <a:xfrm>
            <a:off x="1280206" y="2507620"/>
            <a:ext cx="278923" cy="251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40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49F0">
                    <a:lumMod val="40000"/>
                    <a:lumOff val="60000"/>
                  </a:srgbClr>
                </a:solidFill>
                <a:latin typeface="프리젠테이션 8 ExtraBold"/>
                <a:ea typeface="프리젠테이션 8 ExtraBold"/>
                <a:cs typeface="Pretendard Thin" panose="02000203000000020004" pitchFamily="2" charset="-127"/>
              </a:rPr>
              <a:t>시작</a:t>
            </a:r>
            <a:endParaRPr lang="en-US" sz="140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49F0">
                  <a:lumMod val="40000"/>
                  <a:lumOff val="60000"/>
                </a:srgbClr>
              </a:solidFill>
              <a:latin typeface="프리젠테이션 8 ExtraBold"/>
              <a:ea typeface="프리젠테이션 8 ExtraBold"/>
              <a:cs typeface="Pretendard Thin" panose="02000203000000020004" pitchFamily="2" charset="-127"/>
            </a:endParaRPr>
          </a:p>
        </p:txBody>
      </p:sp>
      <p:cxnSp>
        <p:nvCxnSpPr>
          <p:cNvPr id="20" name="Straight Connector 1">
            <a:extLst>
              <a:ext uri="{FF2B5EF4-FFF2-40B4-BE49-F238E27FC236}">
                <a16:creationId xmlns:a16="http://schemas.microsoft.com/office/drawing/2014/main" id="{FD28EFDD-FC10-2063-476D-668197BBDAD5}"/>
              </a:ext>
            </a:extLst>
          </p:cNvPr>
          <p:cNvCxnSpPr/>
          <p:nvPr/>
        </p:nvCxnSpPr>
        <p:spPr>
          <a:xfrm>
            <a:off x="3378781" y="2413277"/>
            <a:ext cx="1903257" cy="0"/>
          </a:xfrm>
          <a:prstGeom prst="line">
            <a:avLst/>
          </a:prstGeom>
          <a:noFill/>
          <a:ln w="38100" cap="flat" cmpd="sng" algn="ctr">
            <a:solidFill>
              <a:srgbClr val="0049F0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22" name="Straight Connector 5">
            <a:extLst>
              <a:ext uri="{FF2B5EF4-FFF2-40B4-BE49-F238E27FC236}">
                <a16:creationId xmlns:a16="http://schemas.microsoft.com/office/drawing/2014/main" id="{881BD48D-895E-9830-CF22-61B86EE2D28A}"/>
              </a:ext>
            </a:extLst>
          </p:cNvPr>
          <p:cNvCxnSpPr/>
          <p:nvPr/>
        </p:nvCxnSpPr>
        <p:spPr>
          <a:xfrm>
            <a:off x="1280207" y="2936472"/>
            <a:ext cx="1903257" cy="0"/>
          </a:xfrm>
          <a:prstGeom prst="line">
            <a:avLst/>
          </a:prstGeom>
          <a:noFill/>
          <a:ln w="38100" cap="flat" cmpd="sng" algn="ctr">
            <a:solidFill>
              <a:srgbClr val="0049F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cxnSp>
        <p:nvCxnSpPr>
          <p:cNvPr id="24" name="Straight Connector 7">
            <a:extLst>
              <a:ext uri="{FF2B5EF4-FFF2-40B4-BE49-F238E27FC236}">
                <a16:creationId xmlns:a16="http://schemas.microsoft.com/office/drawing/2014/main" id="{E4C975A8-C6A0-2BB2-B527-999F485B0189}"/>
              </a:ext>
            </a:extLst>
          </p:cNvPr>
          <p:cNvCxnSpPr/>
          <p:nvPr/>
        </p:nvCxnSpPr>
        <p:spPr>
          <a:xfrm flipH="1">
            <a:off x="3183464" y="2413642"/>
            <a:ext cx="198916" cy="522830"/>
          </a:xfrm>
          <a:prstGeom prst="line">
            <a:avLst/>
          </a:prstGeom>
          <a:noFill/>
          <a:ln w="38100" cap="rnd" cmpd="sng" algn="ctr">
            <a:gradFill>
              <a:gsLst>
                <a:gs pos="100000">
                  <a:srgbClr val="0049F0">
                    <a:lumMod val="40000"/>
                    <a:lumOff val="60000"/>
                  </a:srgbClr>
                </a:gs>
                <a:gs pos="0">
                  <a:srgbClr val="0049F0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6" name="Straight Connector 8">
            <a:extLst>
              <a:ext uri="{FF2B5EF4-FFF2-40B4-BE49-F238E27FC236}">
                <a16:creationId xmlns:a16="http://schemas.microsoft.com/office/drawing/2014/main" id="{48C55110-660D-9822-90DE-8E3E24ADF04B}"/>
              </a:ext>
            </a:extLst>
          </p:cNvPr>
          <p:cNvCxnSpPr/>
          <p:nvPr/>
        </p:nvCxnSpPr>
        <p:spPr>
          <a:xfrm>
            <a:off x="5479710" y="1882827"/>
            <a:ext cx="1903257" cy="0"/>
          </a:xfrm>
          <a:prstGeom prst="line">
            <a:avLst/>
          </a:prstGeom>
          <a:noFill/>
          <a:ln w="38100" cap="flat" cmpd="sng" algn="ctr">
            <a:solidFill>
              <a:srgbClr val="0049F0"/>
            </a:solidFill>
            <a:prstDash val="solid"/>
            <a:miter lim="800000"/>
          </a:ln>
          <a:effectLst/>
        </p:spPr>
      </p:cxnSp>
      <p:cxnSp>
        <p:nvCxnSpPr>
          <p:cNvPr id="28" name="Straight Connector 10">
            <a:extLst>
              <a:ext uri="{FF2B5EF4-FFF2-40B4-BE49-F238E27FC236}">
                <a16:creationId xmlns:a16="http://schemas.microsoft.com/office/drawing/2014/main" id="{53833F84-CABE-0275-A14B-10E815F0350F}"/>
              </a:ext>
            </a:extLst>
          </p:cNvPr>
          <p:cNvCxnSpPr/>
          <p:nvPr/>
        </p:nvCxnSpPr>
        <p:spPr>
          <a:xfrm flipH="1">
            <a:off x="5284393" y="1888431"/>
            <a:ext cx="198916" cy="522830"/>
          </a:xfrm>
          <a:prstGeom prst="line">
            <a:avLst/>
          </a:prstGeom>
          <a:noFill/>
          <a:ln w="38100" cap="rnd" cmpd="sng" algn="ctr">
            <a:gradFill>
              <a:gsLst>
                <a:gs pos="100000">
                  <a:srgbClr val="0049F0">
                    <a:lumMod val="60000"/>
                    <a:lumOff val="40000"/>
                  </a:srgbClr>
                </a:gs>
                <a:gs pos="0">
                  <a:srgbClr val="0049F0">
                    <a:lumMod val="75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EB6971BE-48A3-5F02-B59B-B4657643E432}"/>
              </a:ext>
            </a:extLst>
          </p:cNvPr>
          <p:cNvCxnSpPr/>
          <p:nvPr/>
        </p:nvCxnSpPr>
        <p:spPr>
          <a:xfrm>
            <a:off x="7578283" y="1365236"/>
            <a:ext cx="1903257" cy="0"/>
          </a:xfrm>
          <a:prstGeom prst="line">
            <a:avLst/>
          </a:prstGeom>
          <a:noFill/>
          <a:ln w="38100" cap="flat" cmpd="sng" algn="ctr">
            <a:solidFill>
              <a:srgbClr val="0049F0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Straight Connector 13">
            <a:extLst>
              <a:ext uri="{FF2B5EF4-FFF2-40B4-BE49-F238E27FC236}">
                <a16:creationId xmlns:a16="http://schemas.microsoft.com/office/drawing/2014/main" id="{2822557C-0BCC-D10B-28F7-5C969E1EAF9F}"/>
              </a:ext>
            </a:extLst>
          </p:cNvPr>
          <p:cNvCxnSpPr>
            <a:cxnSpLocks/>
          </p:cNvCxnSpPr>
          <p:nvPr/>
        </p:nvCxnSpPr>
        <p:spPr>
          <a:xfrm flipH="1">
            <a:off x="7386189" y="1365601"/>
            <a:ext cx="195694" cy="514359"/>
          </a:xfrm>
          <a:prstGeom prst="line">
            <a:avLst/>
          </a:prstGeom>
          <a:noFill/>
          <a:ln w="38100" cap="rnd" cmpd="sng" algn="ctr">
            <a:gradFill>
              <a:gsLst>
                <a:gs pos="100000">
                  <a:srgbClr val="0049F0"/>
                </a:gs>
                <a:gs pos="0">
                  <a:srgbClr val="0049F0">
                    <a:lumMod val="75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31" name="Straight Connector 14">
            <a:extLst>
              <a:ext uri="{FF2B5EF4-FFF2-40B4-BE49-F238E27FC236}">
                <a16:creationId xmlns:a16="http://schemas.microsoft.com/office/drawing/2014/main" id="{F72804D8-32BB-4009-9B18-E31B85E109B5}"/>
              </a:ext>
            </a:extLst>
          </p:cNvPr>
          <p:cNvCxnSpPr>
            <a:cxnSpLocks/>
          </p:cNvCxnSpPr>
          <p:nvPr/>
        </p:nvCxnSpPr>
        <p:spPr>
          <a:xfrm>
            <a:off x="9676856" y="842406"/>
            <a:ext cx="2515144" cy="0"/>
          </a:xfrm>
          <a:prstGeom prst="line">
            <a:avLst/>
          </a:prstGeom>
          <a:noFill/>
          <a:ln w="38100" cap="flat" cmpd="sng" algn="ctr">
            <a:solidFill>
              <a:srgbClr val="0049F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B1114683-4502-40CA-6CAA-FEE8B3D48B0C}"/>
              </a:ext>
            </a:extLst>
          </p:cNvPr>
          <p:cNvCxnSpPr>
            <a:cxnSpLocks/>
          </p:cNvCxnSpPr>
          <p:nvPr/>
        </p:nvCxnSpPr>
        <p:spPr>
          <a:xfrm flipH="1">
            <a:off x="9481233" y="842771"/>
            <a:ext cx="199222" cy="523633"/>
          </a:xfrm>
          <a:prstGeom prst="line">
            <a:avLst/>
          </a:prstGeom>
          <a:noFill/>
          <a:ln w="38100" cap="rnd" cmpd="sng" algn="ctr">
            <a:gradFill>
              <a:gsLst>
                <a:gs pos="100000">
                  <a:srgbClr val="0049F0">
                    <a:lumMod val="75000"/>
                  </a:srgbClr>
                </a:gs>
                <a:gs pos="0">
                  <a:srgbClr val="0049F0">
                    <a:lumMod val="5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AA4BFD-33D2-934E-A907-D94BDBCD67A2}"/>
              </a:ext>
            </a:extLst>
          </p:cNvPr>
          <p:cNvSpPr txBox="1"/>
          <p:nvPr/>
        </p:nvSpPr>
        <p:spPr>
          <a:xfrm>
            <a:off x="3378781" y="1982109"/>
            <a:ext cx="418384" cy="251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40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49F0">
                    <a:lumMod val="60000"/>
                    <a:lumOff val="40000"/>
                  </a:srgbClr>
                </a:solidFill>
                <a:latin typeface="프리젠테이션 8 ExtraBold"/>
                <a:ea typeface="프리젠테이션 8 ExtraBold"/>
                <a:cs typeface="Pretendard Thin" panose="02000203000000020004" pitchFamily="2" charset="-127"/>
              </a:rPr>
              <a:t>키워드</a:t>
            </a:r>
            <a:endParaRPr lang="en-US" sz="140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49F0">
                  <a:lumMod val="60000"/>
                  <a:lumOff val="40000"/>
                </a:srgbClr>
              </a:solidFill>
              <a:latin typeface="프리젠테이션 8 ExtraBold"/>
              <a:ea typeface="프리젠테이션 8 ExtraBold"/>
              <a:cs typeface="Pretendard Thin" panose="020002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8B0372-F6A1-36D3-FBF0-E45BD2D97237}"/>
              </a:ext>
            </a:extLst>
          </p:cNvPr>
          <p:cNvSpPr txBox="1"/>
          <p:nvPr/>
        </p:nvSpPr>
        <p:spPr>
          <a:xfrm>
            <a:off x="5479710" y="1440542"/>
            <a:ext cx="418384" cy="251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40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49F0"/>
                </a:solidFill>
                <a:latin typeface="프리젠테이션 8 ExtraBold"/>
                <a:ea typeface="프리젠테이션 8 ExtraBold"/>
                <a:cs typeface="Pretendard Thin" panose="02000203000000020004" pitchFamily="2" charset="-127"/>
              </a:rPr>
              <a:t>키워드</a:t>
            </a:r>
            <a:endParaRPr lang="en-US" sz="140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49F0"/>
              </a:solidFill>
              <a:latin typeface="프리젠테이션 8 ExtraBold"/>
              <a:ea typeface="프리젠테이션 8 ExtraBold"/>
              <a:cs typeface="Pretendard Thin" panose="020002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488F9-D2A0-2EBD-ECB8-669D710D56E3}"/>
              </a:ext>
            </a:extLst>
          </p:cNvPr>
          <p:cNvSpPr txBox="1"/>
          <p:nvPr/>
        </p:nvSpPr>
        <p:spPr>
          <a:xfrm>
            <a:off x="7578283" y="934142"/>
            <a:ext cx="418384" cy="251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40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49F0">
                    <a:lumMod val="75000"/>
                  </a:srgbClr>
                </a:solidFill>
                <a:latin typeface="프리젠테이션 8 ExtraBold"/>
                <a:ea typeface="프리젠테이션 8 ExtraBold"/>
                <a:cs typeface="Pretendard Thin" panose="02000203000000020004" pitchFamily="2" charset="-127"/>
              </a:rPr>
              <a:t>키워드</a:t>
            </a:r>
            <a:endParaRPr lang="en-US" sz="140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49F0">
                  <a:lumMod val="75000"/>
                </a:srgbClr>
              </a:solidFill>
              <a:latin typeface="프리젠테이션 8 ExtraBold"/>
              <a:ea typeface="프리젠테이션 8 ExtraBold"/>
              <a:cs typeface="Pretendard Thin" panose="020002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DDC8CD-A94F-4F08-E355-3E356646465D}"/>
              </a:ext>
            </a:extLst>
          </p:cNvPr>
          <p:cNvSpPr txBox="1"/>
          <p:nvPr/>
        </p:nvSpPr>
        <p:spPr>
          <a:xfrm>
            <a:off x="9676856" y="443976"/>
            <a:ext cx="278923" cy="251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40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49F0">
                    <a:lumMod val="50000"/>
                  </a:srgbClr>
                </a:solidFill>
                <a:latin typeface="프리젠테이션 8 ExtraBold"/>
                <a:ea typeface="프리젠테이션 8 ExtraBold"/>
                <a:cs typeface="Pretendard Thin" panose="02000203000000020004" pitchFamily="2" charset="-127"/>
              </a:rPr>
              <a:t>완료</a:t>
            </a:r>
            <a:endParaRPr lang="en-US" sz="140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49F0">
                  <a:lumMod val="50000"/>
                </a:srgbClr>
              </a:solidFill>
              <a:latin typeface="프리젠테이션 8 ExtraBold"/>
              <a:ea typeface="프리젠테이션 8 ExtraBold"/>
              <a:cs typeface="Pretendard Thin" panose="020002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EC3AFD-AC3A-2079-D30E-3E372017485B}"/>
              </a:ext>
            </a:extLst>
          </p:cNvPr>
          <p:cNvSpPr txBox="1"/>
          <p:nvPr/>
        </p:nvSpPr>
        <p:spPr>
          <a:xfrm>
            <a:off x="1280206" y="3214509"/>
            <a:ext cx="1508442" cy="456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정리해서</a:t>
            </a:r>
            <a:endParaRPr lang="en-US" altLang="ko-KR" sz="1200" spc="-5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성공적이게 입력해주세요</a:t>
            </a:r>
            <a:r>
              <a:rPr lang="en-US" altLang="ko-KR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6C53F2-E5FF-29D9-EC92-56C21D4F299B}"/>
              </a:ext>
            </a:extLst>
          </p:cNvPr>
          <p:cNvSpPr txBox="1"/>
          <p:nvPr/>
        </p:nvSpPr>
        <p:spPr>
          <a:xfrm>
            <a:off x="3528197" y="2688998"/>
            <a:ext cx="1508442" cy="456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정리해서</a:t>
            </a:r>
            <a:endParaRPr lang="en-US" altLang="ko-KR" sz="1200" spc="-5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성공적이게 입력해주세요</a:t>
            </a:r>
            <a:r>
              <a:rPr lang="en-US" altLang="ko-KR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FDBBA4-1913-B65E-96B0-7002DB025A50}"/>
              </a:ext>
            </a:extLst>
          </p:cNvPr>
          <p:cNvSpPr txBox="1"/>
          <p:nvPr/>
        </p:nvSpPr>
        <p:spPr>
          <a:xfrm>
            <a:off x="5619067" y="2147431"/>
            <a:ext cx="1508442" cy="456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정리해서</a:t>
            </a:r>
            <a:endParaRPr lang="en-US" altLang="ko-KR" sz="1200" spc="-5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성공적이게 입력해주세요</a:t>
            </a:r>
            <a:r>
              <a:rPr lang="en-US" altLang="ko-KR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4776FD-0616-618F-A6CA-A0BBCBA2594C}"/>
              </a:ext>
            </a:extLst>
          </p:cNvPr>
          <p:cNvSpPr txBox="1"/>
          <p:nvPr/>
        </p:nvSpPr>
        <p:spPr>
          <a:xfrm>
            <a:off x="7709952" y="1641031"/>
            <a:ext cx="1508442" cy="456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정리해서</a:t>
            </a:r>
            <a:endParaRPr lang="en-US" altLang="ko-KR" sz="1200" spc="-5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성공적이게 입력해주세요</a:t>
            </a:r>
            <a:r>
              <a:rPr lang="en-US" altLang="ko-KR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F07F60-FA13-38CA-8CAF-89883C532566}"/>
              </a:ext>
            </a:extLst>
          </p:cNvPr>
          <p:cNvSpPr txBox="1"/>
          <p:nvPr/>
        </p:nvSpPr>
        <p:spPr>
          <a:xfrm>
            <a:off x="9779950" y="1112765"/>
            <a:ext cx="1508442" cy="456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정리해서</a:t>
            </a:r>
            <a:endParaRPr lang="en-US" altLang="ko-KR" sz="1200" spc="-5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C0C0C">
                  <a:lumMod val="75000"/>
                  <a:lumOff val="2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성공적이게 입력해주세요</a:t>
            </a:r>
            <a:r>
              <a:rPr lang="en-US" altLang="ko-KR" sz="1200" spc="-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C0C0C">
                    <a:lumMod val="75000"/>
                    <a:lumOff val="2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114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47650" y="211236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SubTarget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61F4B07C-9D89-034F-9192-1813729AAAD4}"/>
              </a:ext>
            </a:extLst>
          </p:cNvPr>
          <p:cNvSpPr/>
          <p:nvPr/>
        </p:nvSpPr>
        <p:spPr>
          <a:xfrm>
            <a:off x="2520624" y="883629"/>
            <a:ext cx="2880320" cy="5350916"/>
          </a:xfrm>
          <a:prstGeom prst="roundRect">
            <a:avLst>
              <a:gd name="adj" fmla="val 7505"/>
            </a:avLst>
          </a:prstGeom>
          <a:solidFill>
            <a:schemeClr val="accent3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9" name="Rounded Rectangle 147">
            <a:extLst>
              <a:ext uri="{FF2B5EF4-FFF2-40B4-BE49-F238E27FC236}">
                <a16:creationId xmlns:a16="http://schemas.microsoft.com/office/drawing/2014/main" id="{2CED1D59-74D6-E14E-AE74-F1A2FBC1D934}"/>
              </a:ext>
            </a:extLst>
          </p:cNvPr>
          <p:cNvSpPr/>
          <p:nvPr/>
        </p:nvSpPr>
        <p:spPr>
          <a:xfrm>
            <a:off x="5899494" y="883629"/>
            <a:ext cx="4392488" cy="5350916"/>
          </a:xfrm>
          <a:prstGeom prst="roundRect">
            <a:avLst>
              <a:gd name="adj" fmla="val 7505"/>
            </a:avLst>
          </a:prstGeom>
          <a:solidFill>
            <a:srgbClr val="FFFFFF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6129618" y="1200035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라이프 스타일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052B76-B45F-9048-A765-B1637695F496}"/>
              </a:ext>
            </a:extLst>
          </p:cNvPr>
          <p:cNvSpPr txBox="1"/>
          <p:nvPr/>
        </p:nvSpPr>
        <p:spPr>
          <a:xfrm>
            <a:off x="8234987" y="1171661"/>
            <a:ext cx="18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니즈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2845163" y="120003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인적사항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36000F-3216-5438-2210-F4E3C8A4F295}"/>
              </a:ext>
            </a:extLst>
          </p:cNvPr>
          <p:cNvSpPr txBox="1"/>
          <p:nvPr/>
        </p:nvSpPr>
        <p:spPr>
          <a:xfrm>
            <a:off x="2845163" y="1916551"/>
            <a:ext cx="2253850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남가연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사는 곳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 금천구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디자이너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부지런함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불의를 참지 못함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결정적 순간엔 소심함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연봉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3,200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85B9E2-98AC-6A05-62E9-A91F9692E6C8}"/>
              </a:ext>
            </a:extLst>
          </p:cNvPr>
          <p:cNvSpPr txBox="1"/>
          <p:nvPr/>
        </p:nvSpPr>
        <p:spPr>
          <a:xfrm>
            <a:off x="6011278" y="1778906"/>
            <a:ext cx="1930116" cy="36694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사회 초년생이라 새로운 직장에 적응하느라 바쁨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야근이 잦음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가족과 함께 사는 중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주말에는 가볍게 여행 다니는 걸 좋아함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B91326-D935-2EB4-84A0-F29DEAC8740C}"/>
              </a:ext>
            </a:extLst>
          </p:cNvPr>
          <p:cNvSpPr txBox="1"/>
          <p:nvPr/>
        </p:nvSpPr>
        <p:spPr>
          <a:xfrm>
            <a:off x="8170904" y="1778906"/>
            <a:ext cx="1806905" cy="236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아픈 고양이를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케이지에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데리고 병원에 가려고 택시를 잡았다가 승차 거부 당해 택시 아저씨와 싸웠던 경험이 있어서 친절하게 이동해 줄 수단을 찾고 있음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4" name="Straight Connector 9">
            <a:extLst>
              <a:ext uri="{FF2B5EF4-FFF2-40B4-BE49-F238E27FC236}">
                <a16:creationId xmlns:a16="http://schemas.microsoft.com/office/drawing/2014/main" id="{72214126-C5BD-A64A-9FF9-F4D87F2FFC0F}"/>
              </a:ext>
            </a:extLst>
          </p:cNvPr>
          <p:cNvCxnSpPr/>
          <p:nvPr/>
        </p:nvCxnSpPr>
        <p:spPr>
          <a:xfrm>
            <a:off x="8059734" y="1171661"/>
            <a:ext cx="0" cy="4821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004"/>
          <p:cNvGrpSpPr/>
          <p:nvPr/>
        </p:nvGrpSpPr>
        <p:grpSpPr>
          <a:xfrm>
            <a:off x="668824" y="819167"/>
            <a:ext cx="1241466" cy="1505207"/>
            <a:chOff x="1522654" y="2057143"/>
            <a:chExt cx="5090077" cy="6171429"/>
          </a:xfrm>
        </p:grpSpPr>
        <p:pic>
          <p:nvPicPr>
            <p:cNvPr id="15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654" y="2057143"/>
              <a:ext cx="5090077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88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283" y="1587827"/>
            <a:ext cx="2046611" cy="600339"/>
            <a:chOff x="649924" y="2381740"/>
            <a:chExt cx="3069916" cy="900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924" y="2381740"/>
              <a:ext cx="3069916" cy="900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9307" y="1608991"/>
            <a:ext cx="2074590" cy="592345"/>
            <a:chOff x="4033960" y="2413486"/>
            <a:chExt cx="3111885" cy="8885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3960" y="2413486"/>
              <a:ext cx="3111885" cy="888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7629" y="1600525"/>
            <a:ext cx="2046611" cy="600339"/>
            <a:chOff x="7571443" y="2400788"/>
            <a:chExt cx="3069916" cy="900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1443" y="2400788"/>
              <a:ext cx="3069916" cy="9005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3367" y="1733773"/>
            <a:ext cx="1276216" cy="395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549" y="1736129"/>
            <a:ext cx="1276216" cy="3957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2279" y="1746471"/>
            <a:ext cx="1302375" cy="3957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66701" y="1669091"/>
            <a:ext cx="528689" cy="5125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7275" y="1666733"/>
            <a:ext cx="528689" cy="512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0181" y="1678522"/>
            <a:ext cx="535228" cy="5125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090" y="2378029"/>
            <a:ext cx="1778749" cy="5803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725" y="2188166"/>
            <a:ext cx="337148" cy="3255221"/>
            <a:chOff x="818588" y="3282248"/>
            <a:chExt cx="505722" cy="4882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588" y="3282248"/>
              <a:ext cx="505722" cy="4882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1099" y="1601373"/>
            <a:ext cx="2074590" cy="592345"/>
            <a:chOff x="11116648" y="2402059"/>
            <a:chExt cx="3111885" cy="8885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6648" y="2402059"/>
              <a:ext cx="3111885" cy="88851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17335" y="1754754"/>
            <a:ext cx="1276217" cy="3894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69814" y="2383261"/>
            <a:ext cx="1778749" cy="5803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06447" y="2193400"/>
            <a:ext cx="337148" cy="3249987"/>
            <a:chOff x="4209670" y="3290099"/>
            <a:chExt cx="505722" cy="48749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9670" y="3290099"/>
              <a:ext cx="505722" cy="48749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43084" y="2382264"/>
            <a:ext cx="1778749" cy="7931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79719" y="2192398"/>
            <a:ext cx="337148" cy="3250988"/>
            <a:chOff x="7769578" y="3288597"/>
            <a:chExt cx="505722" cy="48764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9578" y="3288597"/>
              <a:ext cx="505722" cy="48764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39464" y="2360607"/>
            <a:ext cx="1755295" cy="580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82659" y="2189545"/>
            <a:ext cx="337148" cy="3253841"/>
            <a:chOff x="11223988" y="3284317"/>
            <a:chExt cx="505722" cy="48807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23988" y="3284317"/>
              <a:ext cx="505722" cy="488076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99972" y="2387877"/>
            <a:ext cx="1778749" cy="7931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36583" y="2198011"/>
            <a:ext cx="337148" cy="3245376"/>
            <a:chOff x="14754874" y="3297016"/>
            <a:chExt cx="505722" cy="48680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54874" y="3297016"/>
              <a:ext cx="505722" cy="486806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7144" y="1654419"/>
            <a:ext cx="495991" cy="5125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9090" y="3386004"/>
            <a:ext cx="1778749" cy="58034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2550" y="4242061"/>
            <a:ext cx="1700628" cy="7947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69814" y="3314327"/>
            <a:ext cx="1778749" cy="7931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69813" y="4189185"/>
            <a:ext cx="1724088" cy="79317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60017" y="3314327"/>
            <a:ext cx="1687549" cy="79317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60017" y="4189185"/>
            <a:ext cx="1778749" cy="58034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37687" y="3297394"/>
            <a:ext cx="1778749" cy="79317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937687" y="4172251"/>
            <a:ext cx="1778749" cy="101488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99973" y="3238137"/>
            <a:ext cx="1651015" cy="101488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299972" y="4163788"/>
            <a:ext cx="1778749" cy="12277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18587" y="1568779"/>
            <a:ext cx="1900376" cy="657568"/>
            <a:chOff x="14577880" y="2353169"/>
            <a:chExt cx="2850564" cy="98635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77880" y="2353169"/>
              <a:ext cx="2850564" cy="9863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25308" y="222089"/>
            <a:ext cx="1313689" cy="1301721"/>
            <a:chOff x="4237961" y="333133"/>
            <a:chExt cx="1970533" cy="195258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37961" y="333133"/>
              <a:ext cx="1970533" cy="195258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215294" y="1735616"/>
            <a:ext cx="1217017" cy="37671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834667" y="1667118"/>
            <a:ext cx="528689" cy="51250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539724" y="375912"/>
            <a:ext cx="1535466" cy="115482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8184" y="2326301"/>
            <a:ext cx="994407" cy="498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64727" y="3425519"/>
            <a:ext cx="886128" cy="49876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-79442" y="4432935"/>
            <a:ext cx="1382674" cy="4670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04144" y="5434485"/>
            <a:ext cx="959201" cy="498763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882874" y="5631933"/>
            <a:ext cx="10641106" cy="986118"/>
          </a:xfrm>
          <a:custGeom>
            <a:avLst/>
            <a:gdLst>
              <a:gd name="connsiteX0" fmla="*/ 0 w 15961659"/>
              <a:gd name="connsiteY0" fmla="*/ 1479177 h 1479177"/>
              <a:gd name="connsiteX1" fmla="*/ 2689412 w 15961659"/>
              <a:gd name="connsiteY1" fmla="*/ 242047 h 1479177"/>
              <a:gd name="connsiteX2" fmla="*/ 15961659 w 15961659"/>
              <a:gd name="connsiteY2" fmla="*/ 0 h 147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61659" h="1479177">
                <a:moveTo>
                  <a:pt x="0" y="1479177"/>
                </a:moveTo>
                <a:cubicBezTo>
                  <a:pt x="14568" y="983876"/>
                  <a:pt x="29136" y="488576"/>
                  <a:pt x="2689412" y="242047"/>
                </a:cubicBezTo>
                <a:cubicBezTo>
                  <a:pt x="5349688" y="-4482"/>
                  <a:pt x="13758583" y="33618"/>
                  <a:pt x="1596165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9" name="그룹 1006"/>
          <p:cNvGrpSpPr/>
          <p:nvPr/>
        </p:nvGrpSpPr>
        <p:grpSpPr>
          <a:xfrm>
            <a:off x="1456588" y="5683866"/>
            <a:ext cx="591394" cy="609685"/>
            <a:chOff x="0" y="3085714"/>
            <a:chExt cx="5986286" cy="6171429"/>
          </a:xfrm>
        </p:grpSpPr>
        <p:pic>
          <p:nvPicPr>
            <p:cNvPr id="61" name="Object 1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3085714"/>
              <a:ext cx="5986286" cy="6171429"/>
            </a:xfrm>
            <a:prstGeom prst="rect">
              <a:avLst/>
            </a:prstGeom>
          </p:spPr>
        </p:pic>
      </p:grpSp>
      <p:grpSp>
        <p:nvGrpSpPr>
          <p:cNvPr id="69" name="그룹 1002"/>
          <p:cNvGrpSpPr/>
          <p:nvPr/>
        </p:nvGrpSpPr>
        <p:grpSpPr>
          <a:xfrm>
            <a:off x="4041701" y="5537491"/>
            <a:ext cx="562603" cy="580003"/>
            <a:chOff x="4932317" y="0"/>
            <a:chExt cx="5986286" cy="6171429"/>
          </a:xfrm>
        </p:grpSpPr>
        <p:pic>
          <p:nvPicPr>
            <p:cNvPr id="70" name="Object 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1" name="그룹 1002"/>
          <p:cNvGrpSpPr/>
          <p:nvPr/>
        </p:nvGrpSpPr>
        <p:grpSpPr>
          <a:xfrm>
            <a:off x="6251156" y="5443387"/>
            <a:ext cx="562603" cy="580003"/>
            <a:chOff x="4932317" y="0"/>
            <a:chExt cx="5986286" cy="6171429"/>
          </a:xfrm>
        </p:grpSpPr>
        <p:pic>
          <p:nvPicPr>
            <p:cNvPr id="72" name="Object 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8644395" y="5353967"/>
            <a:ext cx="524474" cy="540695"/>
            <a:chOff x="8598476" y="3238095"/>
            <a:chExt cx="5986286" cy="6171429"/>
          </a:xfrm>
        </p:grpSpPr>
        <p:pic>
          <p:nvPicPr>
            <p:cNvPr id="74" name="Object 1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5" name="그룹 1005"/>
          <p:cNvGrpSpPr/>
          <p:nvPr/>
        </p:nvGrpSpPr>
        <p:grpSpPr>
          <a:xfrm>
            <a:off x="10863242" y="5345041"/>
            <a:ext cx="524474" cy="540695"/>
            <a:chOff x="8598476" y="3238095"/>
            <a:chExt cx="5986286" cy="6171429"/>
          </a:xfrm>
        </p:grpSpPr>
        <p:pic>
          <p:nvPicPr>
            <p:cNvPr id="76" name="Object 1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7" name="그룹 1005"/>
          <p:cNvGrpSpPr/>
          <p:nvPr/>
        </p:nvGrpSpPr>
        <p:grpSpPr>
          <a:xfrm>
            <a:off x="659441" y="515743"/>
            <a:ext cx="126984" cy="126984"/>
            <a:chOff x="989162" y="773614"/>
            <a:chExt cx="190476" cy="190476"/>
          </a:xfrm>
        </p:grpSpPr>
        <p:pic>
          <p:nvPicPr>
            <p:cNvPr id="78" name="Object 2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9162" y="773614"/>
              <a:ext cx="190476" cy="190476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247650" y="211236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Journey Map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41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7372FC5-8674-09C1-4B7C-8D69C4E44E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8B92">
              <a:lumMod val="75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851F-EDDE-D271-447F-81E77F60EC6D}"/>
              </a:ext>
            </a:extLst>
          </p:cNvPr>
          <p:cNvSpPr txBox="1"/>
          <p:nvPr/>
        </p:nvSpPr>
        <p:spPr>
          <a:xfrm>
            <a:off x="4679586" y="2865842"/>
            <a:ext cx="28328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  <a:sym typeface="Wingdings" panose="05000000000000000000" pitchFamily="2" charset="2"/>
              </a:rPr>
              <a:t>감사합니다</a:t>
            </a:r>
            <a:r>
              <a:rPr lang="en-US" altLang="ko-KR" sz="4400" b="1" dirty="0"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  <a:sym typeface="Wingdings" panose="05000000000000000000" pitchFamily="2" charset="2"/>
              </a:rPr>
              <a:t></a:t>
            </a:r>
            <a:endParaRPr lang="ko-KR" altLang="en-US" sz="4400" b="1" dirty="0">
              <a:solidFill>
                <a:prstClr val="white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43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7C578-200A-A74E-1677-591AFAB5A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DFC3EE-C774-C7E6-D0DD-9FDCA57F6E28}"/>
              </a:ext>
            </a:extLst>
          </p:cNvPr>
          <p:cNvSpPr txBox="1"/>
          <p:nvPr/>
        </p:nvSpPr>
        <p:spPr>
          <a:xfrm>
            <a:off x="1106419" y="63868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프리젠테이션 4 Regular" pitchFamily="2" charset="-127"/>
                <a:ea typeface="프리젠테이션 4 Regular" pitchFamily="2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5BF16E-62AE-145B-99E1-8A54F003631E}"/>
              </a:ext>
            </a:extLst>
          </p:cNvPr>
          <p:cNvCxnSpPr>
            <a:cxnSpLocks/>
          </p:cNvCxnSpPr>
          <p:nvPr/>
        </p:nvCxnSpPr>
        <p:spPr>
          <a:xfrm>
            <a:off x="1106419" y="1362607"/>
            <a:ext cx="677483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6D341A-E9E0-6962-D982-ED989D634E64}"/>
              </a:ext>
            </a:extLst>
          </p:cNvPr>
          <p:cNvSpPr txBox="1"/>
          <p:nvPr/>
        </p:nvSpPr>
        <p:spPr>
          <a:xfrm>
            <a:off x="1106419" y="1498060"/>
            <a:ext cx="5062864" cy="5029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Brand Story</a:t>
            </a:r>
            <a:endParaRPr lang="ko-KR" altLang="en-US" b="1" dirty="0">
              <a:solidFill>
                <a:srgbClr val="555559">
                  <a:lumMod val="75000"/>
                </a:srgbClr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Brand Story_ Basis</a:t>
            </a:r>
            <a:endParaRPr lang="ko-KR" altLang="en-US" b="1" dirty="0">
              <a:solidFill>
                <a:srgbClr val="555559">
                  <a:lumMod val="75000"/>
                </a:srgbClr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T</a:t>
            </a:r>
            <a:r>
              <a:rPr lang="ko-KR" altLang="en-US" b="1" dirty="0" err="1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arget</a:t>
            </a:r>
            <a:endParaRPr lang="ko-KR" altLang="en-US" b="1" dirty="0">
              <a:solidFill>
                <a:srgbClr val="555559">
                  <a:lumMod val="75000"/>
                </a:srgbClr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Positioning map</a:t>
            </a:r>
            <a:endParaRPr lang="ko-KR" altLang="en-US" b="1" dirty="0">
              <a:solidFill>
                <a:srgbClr val="555559">
                  <a:lumMod val="75000"/>
                </a:srgbClr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mood board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Benchmarking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Keyword color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Brand logo</a:t>
            </a:r>
            <a:endParaRPr lang="ko-KR" altLang="en-US" b="1" dirty="0">
              <a:solidFill>
                <a:srgbClr val="555559">
                  <a:lumMod val="75000"/>
                </a:srgbClr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Concept + Keyword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Wireframe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rPr>
              <a:t>Persona</a:t>
            </a:r>
            <a:endParaRPr lang="ko-KR" altLang="en-US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운동장, 나무, 골프, 경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41EC28-4BD4-BDDD-6A7B-C541D2E76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r="-1"/>
          <a:stretch>
            <a:fillRect/>
          </a:stretch>
        </p:blipFill>
        <p:spPr>
          <a:xfrm>
            <a:off x="7620000" y="0"/>
            <a:ext cx="4572001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2D552B-B173-9958-8D0A-E62021B41F76}"/>
              </a:ext>
            </a:extLst>
          </p:cNvPr>
          <p:cNvSpPr>
            <a:spLocks/>
          </p:cNvSpPr>
          <p:nvPr/>
        </p:nvSpPr>
        <p:spPr>
          <a:xfrm>
            <a:off x="7620000" y="-20053"/>
            <a:ext cx="4572000" cy="6898105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56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1568-4FDB-06FB-EBAA-3ECE8909C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92A251-0C39-0F51-EBD7-6A2B4E3BF659}"/>
              </a:ext>
            </a:extLst>
          </p:cNvPr>
          <p:cNvGrpSpPr/>
          <p:nvPr/>
        </p:nvGrpSpPr>
        <p:grpSpPr>
          <a:xfrm>
            <a:off x="467759" y="1998094"/>
            <a:ext cx="5461987" cy="2805465"/>
            <a:chOff x="467759" y="1972359"/>
            <a:chExt cx="5461987" cy="280546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9E75BEB-F4F5-8EA5-8A51-C355B7560F3B}"/>
                </a:ext>
              </a:extLst>
            </p:cNvPr>
            <p:cNvGrpSpPr/>
            <p:nvPr/>
          </p:nvGrpSpPr>
          <p:grpSpPr>
            <a:xfrm>
              <a:off x="467759" y="1972359"/>
              <a:ext cx="4094086" cy="834717"/>
              <a:chOff x="467759" y="1972359"/>
              <a:chExt cx="4094086" cy="83471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64FE498-2E50-9E54-2F89-8B4DEF19A45F}"/>
                  </a:ext>
                </a:extLst>
              </p:cNvPr>
              <p:cNvGrpSpPr/>
              <p:nvPr/>
            </p:nvGrpSpPr>
            <p:grpSpPr>
              <a:xfrm>
                <a:off x="467759" y="1972359"/>
                <a:ext cx="4094086" cy="834717"/>
                <a:chOff x="2533095" y="1322773"/>
                <a:chExt cx="6096000" cy="1242874"/>
              </a:xfrm>
            </p:grpSpPr>
            <p:pic>
              <p:nvPicPr>
                <p:cNvPr id="5123" name="Picture 3" descr="구글 검색 PNG, 일러스트, PSD 및 클립 아트에 대한 무료 다운로드 | Pngtree">
                  <a:extLst>
                    <a:ext uri="{FF2B5EF4-FFF2-40B4-BE49-F238E27FC236}">
                      <a16:creationId xmlns:a16="http://schemas.microsoft.com/office/drawing/2014/main" id="{57F94366-C63A-5158-191A-6113149AB4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146" b="32608"/>
                <a:stretch>
                  <a:fillRect/>
                </a:stretch>
              </p:blipFill>
              <p:spPr bwMode="auto">
                <a:xfrm>
                  <a:off x="2533095" y="1322773"/>
                  <a:ext cx="6096000" cy="1242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7777A8AD-B5B6-3E71-44F2-AF895E9576B1}"/>
                    </a:ext>
                  </a:extLst>
                </p:cNvPr>
                <p:cNvSpPr/>
                <p:nvPr/>
              </p:nvSpPr>
              <p:spPr>
                <a:xfrm>
                  <a:off x="3524435" y="1775534"/>
                  <a:ext cx="1367161" cy="3728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프리젠테이션 4 Regular" pitchFamily="2" charset="-127"/>
                    <a:ea typeface="프리젠테이션 4 Regular" pitchFamily="2" charset="-127"/>
                  </a:endParaRP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0B6457-693B-F717-AF9A-A5DD762054FE}"/>
                  </a:ext>
                </a:extLst>
              </p:cNvPr>
              <p:cNvSpPr txBox="1"/>
              <p:nvPr/>
            </p:nvSpPr>
            <p:spPr>
              <a:xfrm>
                <a:off x="1098036" y="2235829"/>
                <a:ext cx="8915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프리젠테이션 3 Light" pitchFamily="2" charset="-127"/>
                    <a:ea typeface="프리젠테이션 3 Light" pitchFamily="2" charset="-127"/>
                    <a:cs typeface="Pretendard" panose="02000503000000020004" pitchFamily="50" charset="-127"/>
                  </a:rPr>
                  <a:t>무료 전시회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525B94A-05BC-DC53-1D15-0BD2DF61C549}"/>
                </a:ext>
              </a:extLst>
            </p:cNvPr>
            <p:cNvGrpSpPr/>
            <p:nvPr/>
          </p:nvGrpSpPr>
          <p:grpSpPr>
            <a:xfrm>
              <a:off x="1835660" y="2957733"/>
              <a:ext cx="4094086" cy="834717"/>
              <a:chOff x="1835660" y="2957733"/>
              <a:chExt cx="4094086" cy="83471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8C8C3D5-5697-F3BA-D40A-B8FEEB8CD570}"/>
                  </a:ext>
                </a:extLst>
              </p:cNvPr>
              <p:cNvGrpSpPr/>
              <p:nvPr/>
            </p:nvGrpSpPr>
            <p:grpSpPr>
              <a:xfrm>
                <a:off x="1835660" y="2957733"/>
                <a:ext cx="4094086" cy="834717"/>
                <a:chOff x="2533095" y="1322773"/>
                <a:chExt cx="6096000" cy="1242874"/>
              </a:xfrm>
            </p:grpSpPr>
            <p:pic>
              <p:nvPicPr>
                <p:cNvPr id="8" name="Picture 3" descr="구글 검색 PNG, 일러스트, PSD 및 클립 아트에 대한 무료 다운로드 | Pngtree">
                  <a:extLst>
                    <a:ext uri="{FF2B5EF4-FFF2-40B4-BE49-F238E27FC236}">
                      <a16:creationId xmlns:a16="http://schemas.microsoft.com/office/drawing/2014/main" id="{8830BB94-6296-ED33-5E05-794C2F0947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146" b="32608"/>
                <a:stretch>
                  <a:fillRect/>
                </a:stretch>
              </p:blipFill>
              <p:spPr bwMode="auto">
                <a:xfrm>
                  <a:off x="2533095" y="1322773"/>
                  <a:ext cx="6096000" cy="1242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4ADA676-2733-5F06-CC38-D599758689ED}"/>
                    </a:ext>
                  </a:extLst>
                </p:cNvPr>
                <p:cNvSpPr/>
                <p:nvPr/>
              </p:nvSpPr>
              <p:spPr>
                <a:xfrm>
                  <a:off x="3524435" y="1775534"/>
                  <a:ext cx="1367161" cy="3728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프리젠테이션 4 Regular" pitchFamily="2" charset="-127"/>
                    <a:ea typeface="프리젠테이션 4 Regular" pitchFamily="2" charset="-127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5FB746-FB1D-8089-CB72-D4A3C2910A50}"/>
                  </a:ext>
                </a:extLst>
              </p:cNvPr>
              <p:cNvSpPr txBox="1"/>
              <p:nvPr/>
            </p:nvSpPr>
            <p:spPr>
              <a:xfrm>
                <a:off x="2525159" y="3221203"/>
                <a:ext cx="1282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프리젠테이션 3 Light" pitchFamily="2" charset="-127"/>
                    <a:ea typeface="프리젠테이션 3 Light" pitchFamily="2" charset="-127"/>
                    <a:cs typeface="Pretendard" panose="02000503000000020004" pitchFamily="50" charset="-127"/>
                  </a:rPr>
                  <a:t>서울 공연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EB55B6-6965-AEBD-08BA-4C9E129EB87C}"/>
                </a:ext>
              </a:extLst>
            </p:cNvPr>
            <p:cNvGrpSpPr/>
            <p:nvPr/>
          </p:nvGrpSpPr>
          <p:grpSpPr>
            <a:xfrm>
              <a:off x="467759" y="3943107"/>
              <a:ext cx="4094086" cy="834717"/>
              <a:chOff x="467759" y="3943107"/>
              <a:chExt cx="4094086" cy="83471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02E85B9-CFB7-C79A-3EB5-2DEB53764FEB}"/>
                  </a:ext>
                </a:extLst>
              </p:cNvPr>
              <p:cNvGrpSpPr/>
              <p:nvPr/>
            </p:nvGrpSpPr>
            <p:grpSpPr>
              <a:xfrm>
                <a:off x="467759" y="3943107"/>
                <a:ext cx="4094086" cy="834717"/>
                <a:chOff x="2533095" y="1322773"/>
                <a:chExt cx="6096000" cy="1242874"/>
              </a:xfrm>
            </p:grpSpPr>
            <p:pic>
              <p:nvPicPr>
                <p:cNvPr id="12" name="Picture 3" descr="구글 검색 PNG, 일러스트, PSD 및 클립 아트에 대한 무료 다운로드 | Pngtree">
                  <a:extLst>
                    <a:ext uri="{FF2B5EF4-FFF2-40B4-BE49-F238E27FC236}">
                      <a16:creationId xmlns:a16="http://schemas.microsoft.com/office/drawing/2014/main" id="{10800F56-8E9B-0835-6058-A180F29A23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146" b="32608"/>
                <a:stretch>
                  <a:fillRect/>
                </a:stretch>
              </p:blipFill>
              <p:spPr bwMode="auto">
                <a:xfrm>
                  <a:off x="2533095" y="1322773"/>
                  <a:ext cx="6096000" cy="1242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2B1F957-CF73-FCF4-E959-85C6B2683F7E}"/>
                    </a:ext>
                  </a:extLst>
                </p:cNvPr>
                <p:cNvSpPr/>
                <p:nvPr/>
              </p:nvSpPr>
              <p:spPr>
                <a:xfrm>
                  <a:off x="3524435" y="1775534"/>
                  <a:ext cx="1367161" cy="3728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프리젠테이션 4 Regular" pitchFamily="2" charset="-127"/>
                    <a:ea typeface="프리젠테이션 4 Regular" pitchFamily="2" charset="-127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01D8CD-7CE3-5C76-8B5C-843D231C5A4A}"/>
                  </a:ext>
                </a:extLst>
              </p:cNvPr>
              <p:cNvSpPr txBox="1"/>
              <p:nvPr/>
            </p:nvSpPr>
            <p:spPr>
              <a:xfrm>
                <a:off x="1133544" y="4206577"/>
                <a:ext cx="22993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프리젠테이션 3 Light" pitchFamily="2" charset="-127"/>
                    <a:ea typeface="프리젠테이션 3 Light" pitchFamily="2" charset="-127"/>
                    <a:cs typeface="Pretendard" panose="02000503000000020004" pitchFamily="50" charset="-127"/>
                  </a:rPr>
                  <a:t>신림 분위기 좋은 카페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D5A533A-6C72-7DA9-9832-A8DA6157E1EE}"/>
              </a:ext>
            </a:extLst>
          </p:cNvPr>
          <p:cNvSpPr txBox="1"/>
          <p:nvPr/>
        </p:nvSpPr>
        <p:spPr>
          <a:xfrm>
            <a:off x="5929746" y="1536174"/>
            <a:ext cx="57024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“오늘 뭐 하지</a:t>
            </a:r>
            <a:r>
              <a:rPr lang="en-US" altLang="ko-KR" sz="1600" b="1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?</a:t>
            </a:r>
            <a:r>
              <a:rPr lang="ko-KR" altLang="en-US" sz="1600" b="1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”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라는 고민은 누구나 한 번쯤 해봤을 </a:t>
            </a:r>
            <a:r>
              <a:rPr lang="ko-KR" altLang="en-US" sz="1600" dirty="0" err="1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거에요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  <a:p>
            <a:b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</a:b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가볍게 산책하고 싶거나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전시회나 공연을 찾아보고 싶을 때</a:t>
            </a:r>
            <a:b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</a:b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각각의 정보를 찾기 위해 여러 사이트와 앱을 돌아다녀야 합니다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하지만 이 정보들은 블로그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인스타그램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지자체 홈페이지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예매 플랫폼 등에 흩어져 있어 </a:t>
            </a:r>
            <a:endParaRPr lang="en-US" altLang="ko-KR" sz="1600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한눈에 보기 어렵고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결국 사용자가 각자 알아서 찾아야 하는 구조입니다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그래서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</a:t>
            </a:r>
            <a:b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“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간단한 검색만으로 산책길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전시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공연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강연 등 다양한 활동을 한 번에 찾을 수 있는 </a:t>
            </a:r>
            <a:r>
              <a:rPr lang="ko-KR" altLang="en-US" sz="1600" dirty="0" err="1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플랫폼”이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 필요하다고 느꼈습니다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  <a:p>
            <a:b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</a:b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우리 동네부터 각 지역의 문화 활동까지 한눈에 볼 수 있는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</a:t>
            </a:r>
            <a:b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</a:b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실용적인 문화 포털 사이트가 바로 이 프로젝트의 출발점입니다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8C8A3B-585A-2A74-D028-10E739196A97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50C3FE6-8D09-B80D-EFEE-692C1E00DAB4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C148CB-F387-6F5A-6DC6-01D1B828186F}"/>
                </a:ext>
              </a:extLst>
            </p:cNvPr>
            <p:cNvSpPr txBox="1"/>
            <p:nvPr/>
          </p:nvSpPr>
          <p:spPr>
            <a:xfrm>
              <a:off x="978568" y="66906"/>
              <a:ext cx="7136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1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5B835-9150-FBA9-D14A-F6B5962BAF00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Brand Story</a:t>
              </a:r>
              <a:endParaRPr lang="ko-KR" altLang="en-US" sz="2000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07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67027C0-CC6F-AA94-77EA-1E47A6B7A9E6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5C663E-F7CC-F11F-3F2E-29515C89A6CD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5B83BA-6121-ADE3-288A-2CB5E41CADA5}"/>
                </a:ext>
              </a:extLst>
            </p:cNvPr>
            <p:cNvSpPr txBox="1"/>
            <p:nvPr/>
          </p:nvSpPr>
          <p:spPr>
            <a:xfrm>
              <a:off x="978568" y="66906"/>
              <a:ext cx="7136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1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FA39C7-916E-340D-E84B-F79CA36170E0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News</a:t>
              </a:r>
              <a:endParaRPr lang="ko-KR" altLang="en-US" sz="2000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7AF3CC-D97D-2801-AB23-3D954203DBB0}"/>
              </a:ext>
            </a:extLst>
          </p:cNvPr>
          <p:cNvGrpSpPr/>
          <p:nvPr/>
        </p:nvGrpSpPr>
        <p:grpSpPr>
          <a:xfrm>
            <a:off x="978568" y="1525875"/>
            <a:ext cx="3444286" cy="3533367"/>
            <a:chOff x="2392136" y="1543458"/>
            <a:chExt cx="3703864" cy="37996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E5B4FF2-48F0-A107-8BC0-A16EB1D5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136" y="1543458"/>
              <a:ext cx="3703864" cy="265587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BA19A2-79D2-824A-98C9-1AD530E11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2136" y="4213211"/>
              <a:ext cx="3703864" cy="1129906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7B8B76B-22C4-1427-BBF5-E27F106F4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904" y="1462453"/>
            <a:ext cx="7411152" cy="177558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C6754DC-1944-BFC1-3349-B70FAD5F8207}"/>
              </a:ext>
            </a:extLst>
          </p:cNvPr>
          <p:cNvGrpSpPr/>
          <p:nvPr/>
        </p:nvGrpSpPr>
        <p:grpSpPr>
          <a:xfrm>
            <a:off x="4627009" y="4634890"/>
            <a:ext cx="6284278" cy="1046440"/>
            <a:chOff x="4578892" y="4463440"/>
            <a:chExt cx="6284278" cy="10464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978CD0-9EC5-6739-3161-FD69EA63D3E8}"/>
                </a:ext>
              </a:extLst>
            </p:cNvPr>
            <p:cNvSpPr txBox="1"/>
            <p:nvPr/>
          </p:nvSpPr>
          <p:spPr>
            <a:xfrm>
              <a:off x="4968608" y="5048215"/>
              <a:ext cx="4745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프리젠테이션 4 Regular" pitchFamily="2" charset="-127"/>
                  <a:ea typeface="프리젠테이션 4 Regular" pitchFamily="2" charset="-127"/>
                </a:rPr>
                <a:t>출처</a:t>
              </a:r>
              <a:endParaRPr lang="en-US" altLang="ko-KR" sz="800" dirty="0">
                <a:latin typeface="프리젠테이션 4 Regular" pitchFamily="2" charset="-127"/>
                <a:ea typeface="프리젠테이션 4 Regular" pitchFamily="2" charset="-127"/>
              </a:endParaRPr>
            </a:p>
            <a:p>
              <a:r>
                <a:rPr lang="en-US" altLang="ko-KR" sz="800" dirty="0">
                  <a:latin typeface="프리젠테이션 4 Regular" pitchFamily="2" charset="-127"/>
                  <a:ea typeface="프리젠테이션 4 Regular" pitchFamily="2" charset="-127"/>
                </a:rPr>
                <a:t>https://www.korea.kr/news/policyNewsView.do?newsId=148780448&amp;utm_source=chatgpt.com</a:t>
              </a:r>
            </a:p>
            <a:p>
              <a:r>
                <a:rPr lang="en-US" altLang="ko-KR" sz="800" dirty="0">
                  <a:latin typeface="프리젠테이션 4 Regular" pitchFamily="2" charset="-127"/>
                  <a:ea typeface="프리젠테이션 4 Regular" pitchFamily="2" charset="-127"/>
                </a:rPr>
                <a:t>https://www.kukak21.com/bbs/board.php?bo_table=news&amp;wr_id=13789&amp;utm_source=chatgpt.com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F52101-5F00-1F82-3442-D4583262206D}"/>
                </a:ext>
              </a:extLst>
            </p:cNvPr>
            <p:cNvSpPr txBox="1"/>
            <p:nvPr/>
          </p:nvSpPr>
          <p:spPr>
            <a:xfrm>
              <a:off x="4968608" y="4463440"/>
              <a:ext cx="58945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프리젠테이션 4 Regular" pitchFamily="2" charset="-127"/>
                  <a:ea typeface="프리젠테이션 4 Regular" pitchFamily="2" charset="-127"/>
                </a:rPr>
                <a:t>“문화생활</a:t>
              </a:r>
              <a:r>
                <a:rPr lang="en-US" altLang="ko-KR" sz="1600" dirty="0"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600" dirty="0">
                  <a:latin typeface="프리젠테이션 4 Regular" pitchFamily="2" charset="-127"/>
                  <a:ea typeface="프리젠테이션 4 Regular" pitchFamily="2" charset="-127"/>
                </a:rPr>
                <a:t>산책길</a:t>
              </a:r>
              <a:r>
                <a:rPr lang="en-US" altLang="ko-KR" sz="1600" dirty="0"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600" dirty="0">
                  <a:latin typeface="프리젠테이션 4 Regular" pitchFamily="2" charset="-127"/>
                  <a:ea typeface="프리젠테이션 4 Regular" pitchFamily="2" charset="-127"/>
                </a:rPr>
                <a:t>전시회</a:t>
              </a:r>
              <a:r>
                <a:rPr lang="en-US" altLang="ko-KR" sz="1600" dirty="0"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600" dirty="0">
                  <a:latin typeface="프리젠테이션 4 Regular" pitchFamily="2" charset="-127"/>
                  <a:ea typeface="프리젠테이션 4 Regular" pitchFamily="2" charset="-127"/>
                </a:rPr>
                <a:t>공연 등 정보가 흩어져 있어 통합적으로 보기 </a:t>
              </a:r>
              <a:r>
                <a:rPr lang="ko-KR" altLang="en-US" sz="1600" dirty="0" err="1">
                  <a:latin typeface="프리젠테이션 4 Regular" pitchFamily="2" charset="-127"/>
                  <a:ea typeface="프리젠테이션 4 Regular" pitchFamily="2" charset="-127"/>
                </a:rPr>
                <a:t>어렵다”는</a:t>
              </a:r>
              <a:r>
                <a:rPr lang="ko-KR" altLang="en-US" sz="1600" dirty="0">
                  <a:latin typeface="프리젠테이션 4 Regular" pitchFamily="2" charset="-127"/>
                  <a:ea typeface="프리젠테이션 4 Regular" pitchFamily="2" charset="-127"/>
                </a:rPr>
                <a:t> 시민 불편을 소개하며 통합 플랫폼 구축의 필요성을 보도</a:t>
              </a:r>
              <a:r>
                <a:rPr lang="en-US" altLang="ko-KR" sz="1600" dirty="0">
                  <a:latin typeface="프리젠테이션 4 Regular" pitchFamily="2" charset="-127"/>
                  <a:ea typeface="프리젠테이션 4 Regular" pitchFamily="2" charset="-127"/>
                </a:rPr>
                <a:t>.</a:t>
              </a:r>
              <a:endParaRPr lang="ko-KR" altLang="en-US" sz="16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639A9E2-473C-9048-D5A3-2F181C3B4F24}"/>
                </a:ext>
              </a:extLst>
            </p:cNvPr>
            <p:cNvGrpSpPr/>
            <p:nvPr/>
          </p:nvGrpSpPr>
          <p:grpSpPr>
            <a:xfrm>
              <a:off x="4578892" y="4556711"/>
              <a:ext cx="253206" cy="255532"/>
              <a:chOff x="1312069" y="5757863"/>
              <a:chExt cx="253206" cy="255532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9F8B82D-4C71-F5EC-E28B-5E4A96BDD6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2069" y="5880100"/>
                <a:ext cx="25320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C365DD4-C936-0E78-01B4-C198131485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8579" y="5757863"/>
                <a:ext cx="116696" cy="1222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45DCCF2-7D05-ECC0-27C5-DBAE1E517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8579" y="5880100"/>
                <a:ext cx="116696" cy="13329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9311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BB6BE-6239-7764-ED26-F6AA1171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7761-E063-AFEC-291D-9AC6D5770D0E}"/>
              </a:ext>
            </a:extLst>
          </p:cNvPr>
          <p:cNvSpPr txBox="1"/>
          <p:nvPr/>
        </p:nvSpPr>
        <p:spPr>
          <a:xfrm>
            <a:off x="1047588" y="1265128"/>
            <a:ext cx="9756560" cy="457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정보의 분산</a:t>
            </a:r>
            <a:endParaRPr lang="en-US" altLang="ko-KR" sz="1400" dirty="0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전시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공연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산책길 등 문화 정보가 블로그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SNS,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지자체 사이트 등 여러 곳에 분산되어 있어 원하는 정보를 빠르게 찾기 어려워요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실시간 업데이트가 부족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행사 정보가 늦게 올라오거나 기간이 지난 정보가 많아 유용성이 떨어질 때가 있어요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사용자의 불편한 경험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직접 검색하고 비교해야 하는 번거로움 때문에 문화 생활을 포기하거나 놓치는 경우가 있어요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통합 플랫폼의 부재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블로그나 인스타그램은 후기 중심이라 정보가 체계적이지 않고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지역별 문화 콘텐츠를 한눈에 모아주는 웹사이트가 거의 없어요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400" dirty="0">
              <a:latin typeface="프리젠테이션 6 SemiBold" pitchFamily="2" charset="-127"/>
              <a:ea typeface="프리젠테이션 6 SemiBold" pitchFamily="2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50" charset="-127"/>
              </a:rPr>
              <a:t>요즘 트렌드와의 부합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당일치기 소소한 문화 활동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산책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전시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강연 등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에 대한 수요가 높아지고 있지만 이를 간편하게 찾아주는 서비스는 부족해요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  <a:endParaRPr lang="ko-KR" altLang="en-US" sz="1100" dirty="0"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3D69C5-0877-F0F7-BFE4-46DEB1D5DC18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571C6DB-717F-9DDA-B66A-DA6F890FA04D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2ABA98-138F-20DA-55FA-1BB9868E306D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BA216-F7F5-E8C9-6571-684305A904C6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Brand Story_ Basis</a:t>
              </a:r>
              <a:endParaRPr lang="ko-KR" altLang="en-US" sz="2000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19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E91B91-AC35-006D-3F69-3BB98D7CEA70}"/>
              </a:ext>
            </a:extLst>
          </p:cNvPr>
          <p:cNvSpPr/>
          <p:nvPr/>
        </p:nvSpPr>
        <p:spPr>
          <a:xfrm>
            <a:off x="1333102" y="1018929"/>
            <a:ext cx="4685465" cy="2268001"/>
          </a:xfrm>
          <a:prstGeom prst="rect">
            <a:avLst/>
          </a:prstGeom>
          <a:solidFill>
            <a:srgbClr val="C3A89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7DBF8C-5948-237B-847D-A760449E120E}"/>
              </a:ext>
            </a:extLst>
          </p:cNvPr>
          <p:cNvSpPr/>
          <p:nvPr/>
        </p:nvSpPr>
        <p:spPr>
          <a:xfrm>
            <a:off x="6014609" y="1018930"/>
            <a:ext cx="4687200" cy="2268000"/>
          </a:xfrm>
          <a:prstGeom prst="rect">
            <a:avLst/>
          </a:prstGeom>
          <a:solidFill>
            <a:srgbClr val="8C8D8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B4A404-2967-0190-67B6-D29E21AB740A}"/>
              </a:ext>
            </a:extLst>
          </p:cNvPr>
          <p:cNvSpPr/>
          <p:nvPr/>
        </p:nvSpPr>
        <p:spPr>
          <a:xfrm>
            <a:off x="1333101" y="3286022"/>
            <a:ext cx="4685467" cy="2257678"/>
          </a:xfrm>
          <a:prstGeom prst="rect">
            <a:avLst/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31C1-E696-F01D-1B11-918757EF0145}"/>
              </a:ext>
            </a:extLst>
          </p:cNvPr>
          <p:cNvSpPr/>
          <p:nvPr/>
        </p:nvSpPr>
        <p:spPr>
          <a:xfrm>
            <a:off x="6016749" y="3286022"/>
            <a:ext cx="4687200" cy="2257678"/>
          </a:xfrm>
          <a:prstGeom prst="rect">
            <a:avLst/>
          </a:prstGeom>
          <a:solidFill>
            <a:srgbClr val="A9AF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1C0AF-186B-2481-8052-B999B6E92E24}"/>
              </a:ext>
            </a:extLst>
          </p:cNvPr>
          <p:cNvSpPr txBox="1"/>
          <p:nvPr/>
        </p:nvSpPr>
        <p:spPr>
          <a:xfrm>
            <a:off x="1652576" y="1303978"/>
            <a:ext cx="4385335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20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대 </a:t>
            </a:r>
            <a:r>
              <a:rPr lang="ko-KR" altLang="en-US" sz="14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초중반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새로운 문화나 장소에 대한 호기심과 도전욕구가 크며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저렴하거나 무료로 즐길 수 있는 활동을 선호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20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대 후반 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~ 30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대 초반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시간과 비용 효율을 중요하게 여기며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가성비 있는 여가 활동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스트레스 해소용 가벼운 문화 소비에 관심이 높음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15341-12A4-B7B8-1AC7-BDD86E3D3616}"/>
              </a:ext>
            </a:extLst>
          </p:cNvPr>
          <p:cNvSpPr txBox="1"/>
          <p:nvPr/>
        </p:nvSpPr>
        <p:spPr>
          <a:xfrm>
            <a:off x="6469084" y="1235681"/>
            <a:ext cx="3831281" cy="1508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직장인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대학생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프리랜서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혼자 또는 친구와 활동을 즐기는 사람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17E5D-A1A7-42F9-BB8F-31CFF8983C81}"/>
              </a:ext>
            </a:extLst>
          </p:cNvPr>
          <p:cNvSpPr txBox="1"/>
          <p:nvPr/>
        </p:nvSpPr>
        <p:spPr>
          <a:xfrm>
            <a:off x="4447975" y="2722610"/>
            <a:ext cx="148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b="1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</a:rPr>
              <a:t>연령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936EA-DA7A-2040-42E0-C78A1D461CE4}"/>
              </a:ext>
            </a:extLst>
          </p:cNvPr>
          <p:cNvSpPr txBox="1"/>
          <p:nvPr/>
        </p:nvSpPr>
        <p:spPr>
          <a:xfrm>
            <a:off x="6105327" y="2722610"/>
            <a:ext cx="800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</a:rPr>
              <a:t>유형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ABE12-BA47-A5B6-FE2B-21B258DDC546}"/>
              </a:ext>
            </a:extLst>
          </p:cNvPr>
          <p:cNvSpPr txBox="1"/>
          <p:nvPr/>
        </p:nvSpPr>
        <p:spPr>
          <a:xfrm>
            <a:off x="4817958" y="3286609"/>
            <a:ext cx="1119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b="1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</a:rPr>
              <a:t>특성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1397A9-9054-7B6B-BA4E-EFE0FDB1E2F1}"/>
              </a:ext>
            </a:extLst>
          </p:cNvPr>
          <p:cNvSpPr txBox="1"/>
          <p:nvPr/>
        </p:nvSpPr>
        <p:spPr>
          <a:xfrm>
            <a:off x="6105327" y="3286609"/>
            <a:ext cx="1264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</a:rPr>
              <a:t>욕구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C8CA00-693F-CA7E-332A-27410BB82319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AD5638-C0F0-ACB1-4B27-71B4601379C2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AB3275-034A-1740-94D8-928B7DEE8950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F647A5-45B4-04F5-E05E-4533A134B798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T</a:t>
              </a:r>
              <a:r>
                <a:rPr lang="ko-KR" altLang="en-US" sz="2000" b="1" dirty="0" err="1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arget</a:t>
              </a:r>
              <a:endParaRPr lang="ko-KR" altLang="en-US" sz="2000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9CA5777-F833-DB47-1FC4-E322713E3889}"/>
              </a:ext>
            </a:extLst>
          </p:cNvPr>
          <p:cNvSpPr txBox="1"/>
          <p:nvPr/>
        </p:nvSpPr>
        <p:spPr>
          <a:xfrm>
            <a:off x="1740315" y="5681427"/>
            <a:ext cx="8094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이 플랫폼은 ‘오늘 뭐하지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?’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고민하는 순간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가볍게 문화생활을 즐기고 싶은 사람들을 위한 서비스입니다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  <a:b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</a:b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특히 바쁜 일상 속에서도 시간과 비용 부담 없이 소소한 활동을 즐기고자 하는 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20~30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대 직장인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대학생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프리랜서 등을 주요 타깃으로 설정했습니다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DAE2B6-9DE1-80A8-49AB-AE064B9227CC}"/>
              </a:ext>
            </a:extLst>
          </p:cNvPr>
          <p:cNvSpPr txBox="1"/>
          <p:nvPr/>
        </p:nvSpPr>
        <p:spPr>
          <a:xfrm>
            <a:off x="1489786" y="3669735"/>
            <a:ext cx="4254691" cy="167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'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오늘 뭐하지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?'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라는 질문을 자주 하는 사람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퇴근 후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주말에 가볍게 문화 활동을 하고 싶은 사람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SNS·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블로그 후기 대신 정리된 정보를 원함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지출 부담 없이 즐길 거리를 찾는 사람 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무료 전시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걷기 코스 등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A45C8E-ABAA-44C8-E2CE-04CE40DCBC8D}"/>
              </a:ext>
            </a:extLst>
          </p:cNvPr>
          <p:cNvSpPr txBox="1"/>
          <p:nvPr/>
        </p:nvSpPr>
        <p:spPr>
          <a:xfrm>
            <a:off x="6469084" y="3902958"/>
            <a:ext cx="4275559" cy="1023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검색 없이 한눈에 보고 싶다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내 주변 또는 특정 지역에서 가능한 문화 활동을 알고 싶다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업데이트된 최신 정보를 빠르게 접하고 싶다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57409E9-B65A-B838-004F-C4727DEBD173}"/>
              </a:ext>
            </a:extLst>
          </p:cNvPr>
          <p:cNvGrpSpPr/>
          <p:nvPr/>
        </p:nvGrpSpPr>
        <p:grpSpPr>
          <a:xfrm>
            <a:off x="1359442" y="5783916"/>
            <a:ext cx="253206" cy="255532"/>
            <a:chOff x="1312069" y="5757863"/>
            <a:chExt cx="253206" cy="25553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C774322-6445-7A55-1C19-85A40DAA6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12069" y="5880100"/>
              <a:ext cx="2532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8B436F7-3934-66A4-C980-C185634346D2}"/>
                </a:ext>
              </a:extLst>
            </p:cNvPr>
            <p:cNvCxnSpPr>
              <a:cxnSpLocks/>
            </p:cNvCxnSpPr>
            <p:nvPr/>
          </p:nvCxnSpPr>
          <p:spPr>
            <a:xfrm>
              <a:off x="1448579" y="5757863"/>
              <a:ext cx="116696" cy="122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46E0EA3-3134-BF0E-F3D6-17BACD794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8579" y="5880100"/>
              <a:ext cx="116696" cy="1332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84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F406B-BC30-86CB-8A1F-C8A028D15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249C63C-1320-46FF-EE97-BEDDECF991FE}"/>
              </a:ext>
            </a:extLst>
          </p:cNvPr>
          <p:cNvGrpSpPr/>
          <p:nvPr/>
        </p:nvGrpSpPr>
        <p:grpSpPr>
          <a:xfrm>
            <a:off x="352926" y="9236"/>
            <a:ext cx="6389619" cy="786063"/>
            <a:chOff x="352926" y="0"/>
            <a:chExt cx="6389619" cy="7860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C58F8FF-026A-4E3B-F7CF-21A10175599C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D6D7F2-1D2A-73D4-D7C0-A5CC2ED67DB7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D9B6F0-49EC-7907-0829-B0D60E2905EE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Benchmarking</a:t>
              </a: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6B8B5D6-1719-1748-0CC6-CCBE396C6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51736"/>
              </p:ext>
            </p:extLst>
          </p:nvPr>
        </p:nvGraphicFramePr>
        <p:xfrm>
          <a:off x="1808787" y="1410206"/>
          <a:ext cx="8574425" cy="427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20">
                  <a:extLst>
                    <a:ext uri="{9D8B030D-6E8A-4147-A177-3AD203B41FA5}">
                      <a16:colId xmlns:a16="http://schemas.microsoft.com/office/drawing/2014/main" val="1009816409"/>
                    </a:ext>
                  </a:extLst>
                </a:gridCol>
                <a:gridCol w="1793394">
                  <a:extLst>
                    <a:ext uri="{9D8B030D-6E8A-4147-A177-3AD203B41FA5}">
                      <a16:colId xmlns:a16="http://schemas.microsoft.com/office/drawing/2014/main" val="224078056"/>
                    </a:ext>
                  </a:extLst>
                </a:gridCol>
                <a:gridCol w="2198741">
                  <a:extLst>
                    <a:ext uri="{9D8B030D-6E8A-4147-A177-3AD203B41FA5}">
                      <a16:colId xmlns:a16="http://schemas.microsoft.com/office/drawing/2014/main" val="3370917184"/>
                    </a:ext>
                  </a:extLst>
                </a:gridCol>
                <a:gridCol w="1714885">
                  <a:extLst>
                    <a:ext uri="{9D8B030D-6E8A-4147-A177-3AD203B41FA5}">
                      <a16:colId xmlns:a16="http://schemas.microsoft.com/office/drawing/2014/main" val="3405347567"/>
                    </a:ext>
                  </a:extLst>
                </a:gridCol>
                <a:gridCol w="1714885">
                  <a:extLst>
                    <a:ext uri="{9D8B030D-6E8A-4147-A177-3AD203B41FA5}">
                      <a16:colId xmlns:a16="http://schemas.microsoft.com/office/drawing/2014/main" val="1473160993"/>
                    </a:ext>
                  </a:extLst>
                </a:gridCol>
              </a:tblGrid>
              <a:tr h="6120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서비스명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서울문화포털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Frip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인터파크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예술의 전당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806718"/>
                  </a:ext>
                </a:extLst>
              </a:tr>
              <a:tr h="5637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로고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91021"/>
                  </a:ext>
                </a:extLst>
              </a:tr>
              <a:tr h="56375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Color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436451"/>
                  </a:ext>
                </a:extLst>
              </a:tr>
              <a:tr h="90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제공 서비스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공식 문화 정보</a:t>
                      </a:r>
                      <a:endParaRPr lang="en-US" altLang="ko-KR" sz="1200" b="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체험</a:t>
                      </a:r>
                      <a:r>
                        <a:rPr lang="en-US" altLang="ko-KR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원데이클래스</a:t>
                      </a:r>
                      <a:endParaRPr lang="ko-KR" altLang="en-US" sz="1200" b="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공연</a:t>
                      </a:r>
                      <a:r>
                        <a:rPr lang="en-US" altLang="ko-KR" sz="1200" b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200" b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전시 예매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공연</a:t>
                      </a:r>
                      <a:r>
                        <a:rPr lang="en-US" altLang="ko-KR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강연</a:t>
                      </a:r>
                      <a:r>
                        <a:rPr lang="en-US" altLang="ko-KR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전시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840424"/>
                  </a:ext>
                </a:extLst>
              </a:tr>
              <a:tr h="90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차별 서비스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공식성</a:t>
                      </a:r>
                      <a:endParaRPr lang="ko-KR" altLang="en-US" sz="1200" b="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개인 체험 중심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매우 전문</a:t>
                      </a:r>
                      <a:r>
                        <a:rPr lang="en-US" altLang="ko-KR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손쉬운 </a:t>
                      </a:r>
                      <a:r>
                        <a:rPr lang="en-US" altLang="ko-KR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UI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매우 전문적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799320"/>
                  </a:ext>
                </a:extLst>
              </a:tr>
              <a:tr h="7328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사용성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정보관리 어려움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다체적</a:t>
                      </a:r>
                      <a:endParaRPr lang="ko-KR" altLang="en-US" sz="1200" b="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단순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구조가 복잡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7424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0E3CCBC6-3D95-2451-A420-0D7D3D2BE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601" y="2074805"/>
            <a:ext cx="1002290" cy="4392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86A9ABD-4D5A-2131-8394-71D4BB4F3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316"/>
          <a:stretch>
            <a:fillRect/>
          </a:stretch>
        </p:blipFill>
        <p:spPr>
          <a:xfrm>
            <a:off x="5289282" y="2094387"/>
            <a:ext cx="990738" cy="400110"/>
          </a:xfrm>
          <a:prstGeom prst="rect">
            <a:avLst/>
          </a:prstGeom>
        </p:spPr>
      </p:pic>
      <p:pic>
        <p:nvPicPr>
          <p:cNvPr id="27" name="Picture 2" descr="인터파크, 신규 브랜드 BI 공개…&quot;독보적 여행·여가 플랫폼으로 도약&quot; :: 매일경제TV 뉴스">
            <a:extLst>
              <a:ext uri="{FF2B5EF4-FFF2-40B4-BE49-F238E27FC236}">
                <a16:creationId xmlns:a16="http://schemas.microsoft.com/office/drawing/2014/main" id="{21FABD7C-8845-A4FE-035B-B38DA0FA4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898" y="2123254"/>
            <a:ext cx="1364049" cy="3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I 소개 | CI소개 | 예술의전당 소개 | 기관소개 | 예술의전당">
            <a:extLst>
              <a:ext uri="{FF2B5EF4-FFF2-40B4-BE49-F238E27FC236}">
                <a16:creationId xmlns:a16="http://schemas.microsoft.com/office/drawing/2014/main" id="{9682FFD9-B4FE-C274-5B13-AC8BF23A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281" y="2090221"/>
            <a:ext cx="1291481" cy="40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45C7D68D-0963-F201-B984-AC29223D938A}"/>
              </a:ext>
            </a:extLst>
          </p:cNvPr>
          <p:cNvGrpSpPr/>
          <p:nvPr/>
        </p:nvGrpSpPr>
        <p:grpSpPr>
          <a:xfrm>
            <a:off x="3448870" y="2764065"/>
            <a:ext cx="765087" cy="255030"/>
            <a:chOff x="2337744" y="2340216"/>
            <a:chExt cx="765087" cy="25503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1FBB42-83C8-617B-634C-F1F9FB2A7AF1}"/>
                </a:ext>
              </a:extLst>
            </p:cNvPr>
            <p:cNvSpPr/>
            <p:nvPr/>
          </p:nvSpPr>
          <p:spPr>
            <a:xfrm>
              <a:off x="2337744" y="2340217"/>
              <a:ext cx="255029" cy="255029"/>
            </a:xfrm>
            <a:prstGeom prst="rect">
              <a:avLst/>
            </a:prstGeom>
            <a:solidFill>
              <a:srgbClr val="29448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C09D79E-CE50-EB82-07A5-E375C5342597}"/>
                </a:ext>
              </a:extLst>
            </p:cNvPr>
            <p:cNvSpPr/>
            <p:nvPr/>
          </p:nvSpPr>
          <p:spPr>
            <a:xfrm>
              <a:off x="2592773" y="2340217"/>
              <a:ext cx="255029" cy="255029"/>
            </a:xfrm>
            <a:prstGeom prst="rect">
              <a:avLst/>
            </a:prstGeom>
            <a:solidFill>
              <a:srgbClr val="5825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519791-EB2B-8C2E-939F-2EC835124A10}"/>
                </a:ext>
              </a:extLst>
            </p:cNvPr>
            <p:cNvSpPr/>
            <p:nvPr/>
          </p:nvSpPr>
          <p:spPr>
            <a:xfrm>
              <a:off x="2847802" y="2340216"/>
              <a:ext cx="255029" cy="25502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4569360-4390-C4E1-4BB7-EB63889B956F}"/>
              </a:ext>
            </a:extLst>
          </p:cNvPr>
          <p:cNvGrpSpPr/>
          <p:nvPr/>
        </p:nvGrpSpPr>
        <p:grpSpPr>
          <a:xfrm>
            <a:off x="5556166" y="2764066"/>
            <a:ext cx="510058" cy="255029"/>
            <a:chOff x="4479482" y="2340217"/>
            <a:chExt cx="510058" cy="25502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0572C17-5153-A5C9-F6A0-4F89ADCC7C9B}"/>
                </a:ext>
              </a:extLst>
            </p:cNvPr>
            <p:cNvSpPr/>
            <p:nvPr/>
          </p:nvSpPr>
          <p:spPr>
            <a:xfrm>
              <a:off x="4479482" y="2340217"/>
              <a:ext cx="255029" cy="255029"/>
            </a:xfrm>
            <a:prstGeom prst="rect">
              <a:avLst/>
            </a:prstGeom>
            <a:solidFill>
              <a:srgbClr val="852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230D114-332D-C6D1-E275-7A538BC7AEA7}"/>
                </a:ext>
              </a:extLst>
            </p:cNvPr>
            <p:cNvSpPr/>
            <p:nvPr/>
          </p:nvSpPr>
          <p:spPr>
            <a:xfrm>
              <a:off x="4734511" y="2340217"/>
              <a:ext cx="255029" cy="25502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69C33D1-4CBA-12F4-2B42-AC63E82834BA}"/>
              </a:ext>
            </a:extLst>
          </p:cNvPr>
          <p:cNvGrpSpPr/>
          <p:nvPr/>
        </p:nvGrpSpPr>
        <p:grpSpPr>
          <a:xfrm>
            <a:off x="7304865" y="2764065"/>
            <a:ext cx="765087" cy="255030"/>
            <a:chOff x="6199275" y="2284191"/>
            <a:chExt cx="765087" cy="25503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9623371-732F-D824-1C7B-A4D67A6EAA40}"/>
                </a:ext>
              </a:extLst>
            </p:cNvPr>
            <p:cNvSpPr/>
            <p:nvPr/>
          </p:nvSpPr>
          <p:spPr>
            <a:xfrm>
              <a:off x="6199275" y="2284192"/>
              <a:ext cx="255029" cy="255029"/>
            </a:xfrm>
            <a:prstGeom prst="rect">
              <a:avLst/>
            </a:prstGeom>
            <a:solidFill>
              <a:srgbClr val="384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378F421-45A2-512F-A292-AAF70B785FEE}"/>
                </a:ext>
              </a:extLst>
            </p:cNvPr>
            <p:cNvSpPr/>
            <p:nvPr/>
          </p:nvSpPr>
          <p:spPr>
            <a:xfrm>
              <a:off x="6454304" y="2284192"/>
              <a:ext cx="255029" cy="255029"/>
            </a:xfrm>
            <a:prstGeom prst="rect">
              <a:avLst/>
            </a:prstGeom>
            <a:solidFill>
              <a:srgbClr val="B07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84A74A-B41A-2F4E-BE48-D6F622F49C19}"/>
                </a:ext>
              </a:extLst>
            </p:cNvPr>
            <p:cNvSpPr/>
            <p:nvPr/>
          </p:nvSpPr>
          <p:spPr>
            <a:xfrm>
              <a:off x="6709333" y="2284191"/>
              <a:ext cx="255029" cy="255029"/>
            </a:xfrm>
            <a:prstGeom prst="rect">
              <a:avLst/>
            </a:prstGeom>
            <a:solidFill>
              <a:srgbClr val="FF73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EEC736B-3E67-4F9D-E187-AB8CEF79D8CE}"/>
              </a:ext>
            </a:extLst>
          </p:cNvPr>
          <p:cNvGrpSpPr/>
          <p:nvPr/>
        </p:nvGrpSpPr>
        <p:grpSpPr>
          <a:xfrm>
            <a:off x="9303545" y="2764066"/>
            <a:ext cx="510058" cy="255029"/>
            <a:chOff x="9303277" y="2076936"/>
            <a:chExt cx="510058" cy="25502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9E9456-7AD7-31B7-384C-4CEA4A9D736A}"/>
                </a:ext>
              </a:extLst>
            </p:cNvPr>
            <p:cNvSpPr/>
            <p:nvPr/>
          </p:nvSpPr>
          <p:spPr>
            <a:xfrm>
              <a:off x="9303277" y="2076936"/>
              <a:ext cx="255029" cy="255029"/>
            </a:xfrm>
            <a:prstGeom prst="rect">
              <a:avLst/>
            </a:prstGeom>
            <a:solidFill>
              <a:srgbClr val="ED1A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2A377E-288D-4C45-46A3-0E5C2666C078}"/>
                </a:ext>
              </a:extLst>
            </p:cNvPr>
            <p:cNvSpPr/>
            <p:nvPr/>
          </p:nvSpPr>
          <p:spPr>
            <a:xfrm>
              <a:off x="9558306" y="2076936"/>
              <a:ext cx="255029" cy="255029"/>
            </a:xfrm>
            <a:prstGeom prst="rect">
              <a:avLst/>
            </a:prstGeom>
            <a:solidFill>
              <a:srgbClr val="F4F0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18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58F12-5E51-00FA-2791-F9461E8D2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D22359-6359-9B4C-84D7-B7EFE3639CB0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71FDBE-1C14-D003-8CCE-4BE2104502AB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4CD6FB-55D1-4FB1-B085-06130CA1C458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18FFD4-B5A0-F76F-4ECA-4D2A688EE4BE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Positioning map</a:t>
              </a:r>
              <a:endParaRPr lang="ko-KR" altLang="en-US" sz="2000" b="1" dirty="0">
                <a:solidFill>
                  <a:srgbClr val="555559">
                    <a:lumMod val="75000"/>
                  </a:srgbClr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605703-B937-CA9E-797F-71EA2EBB28DD}"/>
              </a:ext>
            </a:extLst>
          </p:cNvPr>
          <p:cNvCxnSpPr/>
          <p:nvPr/>
        </p:nvCxnSpPr>
        <p:spPr>
          <a:xfrm>
            <a:off x="1811805" y="3092335"/>
            <a:ext cx="85683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BF306D-7DFC-CE11-B521-290AC20CE9C6}"/>
              </a:ext>
            </a:extLst>
          </p:cNvPr>
          <p:cNvCxnSpPr/>
          <p:nvPr/>
        </p:nvCxnSpPr>
        <p:spPr>
          <a:xfrm>
            <a:off x="5902036" y="810491"/>
            <a:ext cx="0" cy="52370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0D06F9-3EAF-E89D-ED86-F1315498D293}"/>
              </a:ext>
            </a:extLst>
          </p:cNvPr>
          <p:cNvSpPr txBox="1"/>
          <p:nvPr/>
        </p:nvSpPr>
        <p:spPr>
          <a:xfrm>
            <a:off x="1162313" y="2953834"/>
            <a:ext cx="530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#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F25D1-978A-8741-0143-9F3C0DA39617}"/>
              </a:ext>
            </a:extLst>
          </p:cNvPr>
          <p:cNvSpPr txBox="1"/>
          <p:nvPr/>
        </p:nvSpPr>
        <p:spPr>
          <a:xfrm>
            <a:off x="10498772" y="2861501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접근성</a:t>
            </a:r>
            <a:b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</a:b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#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편리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CE341-174C-5595-C737-5C6B52EB32E0}"/>
              </a:ext>
            </a:extLst>
          </p:cNvPr>
          <p:cNvSpPr txBox="1"/>
          <p:nvPr/>
        </p:nvSpPr>
        <p:spPr>
          <a:xfrm>
            <a:off x="5564449" y="335325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정보제공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#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다양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B6C8E-3A55-7495-2F0E-5389777359CD}"/>
              </a:ext>
            </a:extLst>
          </p:cNvPr>
          <p:cNvSpPr txBox="1"/>
          <p:nvPr/>
        </p:nvSpPr>
        <p:spPr>
          <a:xfrm>
            <a:off x="5636584" y="6122437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#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  <a:cs typeface="Pretendard SemiBold" panose="02000703000000020004" pitchFamily="50" charset="-127"/>
              </a:rPr>
              <a:t>제한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BD81B3-A3C1-FD3D-4C0A-D60B8DEC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872" y="4068501"/>
            <a:ext cx="1339073" cy="586878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9422F4C-D193-9C84-6291-7563C220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04" y="2608464"/>
            <a:ext cx="1077311" cy="2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143DB4-FF0B-1BC1-BFE8-6ECCAE0428E6}"/>
              </a:ext>
            </a:extLst>
          </p:cNvPr>
          <p:cNvGrpSpPr/>
          <p:nvPr/>
        </p:nvGrpSpPr>
        <p:grpSpPr>
          <a:xfrm>
            <a:off x="7139424" y="1960773"/>
            <a:ext cx="1208948" cy="287262"/>
            <a:chOff x="1875996" y="4254978"/>
            <a:chExt cx="2465879" cy="585926"/>
          </a:xfrm>
        </p:grpSpPr>
        <p:pic>
          <p:nvPicPr>
            <p:cNvPr id="9224" name="Picture 8" descr="인스타그램 로고 png, ai 다운로드 / 아이콘, 폰트">
              <a:extLst>
                <a:ext uri="{FF2B5EF4-FFF2-40B4-BE49-F238E27FC236}">
                  <a16:creationId xmlns:a16="http://schemas.microsoft.com/office/drawing/2014/main" id="{4443F953-0B70-4C72-FBE2-791FD0E341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2" t="7586" r="28897" b="40555"/>
            <a:stretch>
              <a:fillRect/>
            </a:stretch>
          </p:blipFill>
          <p:spPr bwMode="auto">
            <a:xfrm>
              <a:off x="1875996" y="4263837"/>
              <a:ext cx="583815" cy="568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인스타그램 로고 png, ai 다운로드 / 아이콘, 폰트">
              <a:extLst>
                <a:ext uri="{FF2B5EF4-FFF2-40B4-BE49-F238E27FC236}">
                  <a16:creationId xmlns:a16="http://schemas.microsoft.com/office/drawing/2014/main" id="{B7A7BA90-5CB5-F465-D173-0DF8139A16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7" t="62074" r="12044" b="4526"/>
            <a:stretch>
              <a:fillRect/>
            </a:stretch>
          </p:blipFill>
          <p:spPr bwMode="auto">
            <a:xfrm>
              <a:off x="2459811" y="4254978"/>
              <a:ext cx="1882064" cy="585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5BA4DD11-953A-D165-D965-E284E008E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368342"/>
              </p:ext>
            </p:extLst>
          </p:nvPr>
        </p:nvGraphicFramePr>
        <p:xfrm>
          <a:off x="430127" y="4387201"/>
          <a:ext cx="5222412" cy="200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4559">
                  <a:extLst>
                    <a:ext uri="{9D8B030D-6E8A-4147-A177-3AD203B41FA5}">
                      <a16:colId xmlns:a16="http://schemas.microsoft.com/office/drawing/2014/main" val="3907524802"/>
                    </a:ext>
                  </a:extLst>
                </a:gridCol>
                <a:gridCol w="3977853">
                  <a:extLst>
                    <a:ext uri="{9D8B030D-6E8A-4147-A177-3AD203B41FA5}">
                      <a16:colId xmlns:a16="http://schemas.microsoft.com/office/drawing/2014/main" val="1678479125"/>
                    </a:ext>
                  </a:extLst>
                </a:gridCol>
              </a:tblGrid>
              <a:tr h="250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네이버</a:t>
                      </a:r>
                      <a:endParaRPr lang="en-US" altLang="ko-KR" sz="100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정보는 많지만 정제되지 않아 탐색이 번거로움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177303"/>
                  </a:ext>
                </a:extLst>
              </a:tr>
              <a:tr h="250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서울문화포털</a:t>
                      </a:r>
                      <a:endParaRPr lang="en-US" altLang="ko-KR" sz="100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정보는 잘 통합되어 있으나 사용성은 중간 정도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333483"/>
                  </a:ext>
                </a:extLst>
              </a:tr>
              <a:tr h="250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인터파크</a:t>
                      </a:r>
                      <a:endParaRPr lang="en-US" altLang="ko-KR" sz="100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사용은 편리하지만 정보는 공연</a:t>
                      </a:r>
                      <a:r>
                        <a:rPr lang="en-US" altLang="ko-KR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전시에 국한됨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247460"/>
                  </a:ext>
                </a:extLst>
              </a:tr>
              <a:tr h="250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visitseoul</a:t>
                      </a:r>
                      <a:endParaRPr lang="en-US" altLang="ko-KR" sz="100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서울의 관광</a:t>
                      </a:r>
                      <a:r>
                        <a:rPr lang="en-US" altLang="ko-KR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·</a:t>
                      </a: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문화 정보를 폭넓게 제공하지만</a:t>
                      </a:r>
                      <a:r>
                        <a:rPr lang="en-US" altLang="ko-KR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정보 탐색은 다소 복잡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28107"/>
                  </a:ext>
                </a:extLst>
              </a:tr>
              <a:tr h="250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인스타그램</a:t>
                      </a:r>
                      <a:endParaRPr lang="en-US" altLang="ko-KR" sz="100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정보는 많지만 사용자 입장에서 정리가 안 되어 있음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33712"/>
                  </a:ext>
                </a:extLst>
              </a:tr>
              <a:tr h="250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Frip</a:t>
                      </a:r>
                      <a:endParaRPr lang="ko-KR" altLang="en-US" sz="100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체험 중심으로 직관적이지만 콘텐츠 다양성은 일부 제한적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339113"/>
                  </a:ext>
                </a:extLst>
              </a:tr>
              <a:tr h="2501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예술의 전당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정확하지만 복잡한 구조로 접근성이 낮음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194892"/>
                  </a:ext>
                </a:extLst>
              </a:tr>
              <a:tr h="2501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오늘머하지</a:t>
                      </a:r>
                      <a:endParaRPr lang="ko-KR" altLang="en-US" sz="1000" dirty="0"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50" charset="-127"/>
                        </a:rPr>
                        <a:t>다양한 정보를 편리하게 볼 수 있음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6818495"/>
                  </a:ext>
                </a:extLst>
              </a:tr>
            </a:tbl>
          </a:graphicData>
        </a:graphic>
      </p:graphicFrame>
      <p:pic>
        <p:nvPicPr>
          <p:cNvPr id="1026" name="Picture 2" descr="인터파크, 신규 브랜드 BI 공개…&quot;독보적 여행·여가 플랫폼으로 도약&quot; :: 매일경제TV 뉴스">
            <a:extLst>
              <a:ext uri="{FF2B5EF4-FFF2-40B4-BE49-F238E27FC236}">
                <a16:creationId xmlns:a16="http://schemas.microsoft.com/office/drawing/2014/main" id="{8C0FE431-E446-F451-ABC8-18BC9053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272" y="3479580"/>
            <a:ext cx="1106304" cy="27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AAE221C-807C-C081-E6CA-E8B624049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671" y="2291519"/>
            <a:ext cx="1386743" cy="53336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6B1F4F6-EBAF-F45C-EB9B-9EA3DB8A98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6316"/>
          <a:stretch>
            <a:fillRect/>
          </a:stretch>
        </p:blipFill>
        <p:spPr>
          <a:xfrm>
            <a:off x="6247176" y="2353758"/>
            <a:ext cx="990738" cy="400110"/>
          </a:xfrm>
          <a:prstGeom prst="rect">
            <a:avLst/>
          </a:prstGeom>
        </p:spPr>
      </p:pic>
      <p:pic>
        <p:nvPicPr>
          <p:cNvPr id="1028" name="Picture 4" descr="CI 소개 | CI소개 | 예술의전당 소개 | 기관소개 | 예술의전당">
            <a:extLst>
              <a:ext uri="{FF2B5EF4-FFF2-40B4-BE49-F238E27FC236}">
                <a16:creationId xmlns:a16="http://schemas.microsoft.com/office/drawing/2014/main" id="{688E072F-C481-3FFB-D740-AB5DA0D9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60" y="3429000"/>
            <a:ext cx="1602461" cy="50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EF96C1-F2E3-EF15-82BF-382DEA4FB0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2" t="7247" r="16079" b="62855"/>
          <a:stretch>
            <a:fillRect/>
          </a:stretch>
        </p:blipFill>
        <p:spPr>
          <a:xfrm>
            <a:off x="8229827" y="1078790"/>
            <a:ext cx="1463842" cy="670691"/>
          </a:xfrm>
          <a:prstGeom prst="rect">
            <a:avLst/>
          </a:prstGeom>
          <a:ln>
            <a:solidFill>
              <a:srgbClr val="F4F0CD"/>
            </a:solidFill>
          </a:ln>
        </p:spPr>
      </p:pic>
    </p:spTree>
    <p:extLst>
      <p:ext uri="{BB962C8B-B14F-4D97-AF65-F5344CB8AC3E}">
        <p14:creationId xmlns:p14="http://schemas.microsoft.com/office/powerpoint/2010/main" val="296773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C91083-A329-032D-E5C7-9984CAE970E2}"/>
              </a:ext>
            </a:extLst>
          </p:cNvPr>
          <p:cNvGrpSpPr/>
          <p:nvPr/>
        </p:nvGrpSpPr>
        <p:grpSpPr>
          <a:xfrm>
            <a:off x="352926" y="0"/>
            <a:ext cx="6389619" cy="786063"/>
            <a:chOff x="352926" y="0"/>
            <a:chExt cx="6389619" cy="7860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0C2648-6892-4E4A-71AF-88EE2223A651}"/>
                </a:ext>
              </a:extLst>
            </p:cNvPr>
            <p:cNvSpPr/>
            <p:nvPr/>
          </p:nvSpPr>
          <p:spPr>
            <a:xfrm>
              <a:off x="352926" y="0"/>
              <a:ext cx="545432" cy="786063"/>
            </a:xfrm>
            <a:prstGeom prst="rect">
              <a:avLst/>
            </a:prstGeom>
            <a:solidFill>
              <a:srgbClr val="778B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2ACD95-1F3E-30CE-A16E-0B51E33787BA}"/>
                </a:ext>
              </a:extLst>
            </p:cNvPr>
            <p:cNvSpPr txBox="1"/>
            <p:nvPr/>
          </p:nvSpPr>
          <p:spPr>
            <a:xfrm>
              <a:off x="978568" y="66906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55559">
                      <a:lumMod val="75000"/>
                    </a:srgb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오늘머하지</a:t>
              </a:r>
              <a:endParaRPr lang="ko-KR" altLang="en-US" sz="1200" dirty="0">
                <a:solidFill>
                  <a:srgbClr val="555559">
                    <a:lumMod val="75000"/>
                  </a:srgb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F59A7-52E9-25AF-A427-D52737659D59}"/>
                </a:ext>
              </a:extLst>
            </p:cNvPr>
            <p:cNvSpPr txBox="1"/>
            <p:nvPr/>
          </p:nvSpPr>
          <p:spPr>
            <a:xfrm>
              <a:off x="978568" y="345576"/>
              <a:ext cx="57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555559">
                      <a:lumMod val="75000"/>
                    </a:srgbClr>
                  </a:solidFill>
                  <a:latin typeface="프리젠테이션 7 Bold" pitchFamily="2" charset="-127"/>
                  <a:ea typeface="프리젠테이션 7 Bold" pitchFamily="2" charset="-127"/>
                </a:rPr>
                <a:t>Intro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B4947-215B-FAE4-9929-E3A5D26D0F9A}"/>
              </a:ext>
            </a:extLst>
          </p:cNvPr>
          <p:cNvSpPr txBox="1"/>
          <p:nvPr/>
        </p:nvSpPr>
        <p:spPr>
          <a:xfrm>
            <a:off x="978568" y="134183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프리젠테이션 6 SemiBold" pitchFamily="2" charset="-127"/>
                <a:ea typeface="프리젠테이션 6 SemiBold" pitchFamily="2" charset="-127"/>
              </a:rPr>
              <a:t>오늘 뭐하지</a:t>
            </a:r>
            <a:r>
              <a:rPr lang="en-US" altLang="ko-KR" sz="1600" dirty="0">
                <a:latin typeface="프리젠테이션 6 SemiBold" pitchFamily="2" charset="-127"/>
                <a:ea typeface="프리젠테이션 6 SemiBold" pitchFamily="2" charset="-127"/>
              </a:rPr>
              <a:t>? </a:t>
            </a:r>
            <a:r>
              <a:rPr lang="ko-KR" altLang="en-US" sz="1600" dirty="0">
                <a:latin typeface="프리젠테이션 6 SemiBold" pitchFamily="2" charset="-127"/>
                <a:ea typeface="프리젠테이션 6 SemiBold" pitchFamily="2" charset="-127"/>
              </a:rPr>
              <a:t>고민될 때</a:t>
            </a:r>
            <a:endParaRPr lang="en-US" altLang="ko-KR" sz="16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1600" dirty="0">
                <a:latin typeface="프리젠테이션 6 SemiBold" pitchFamily="2" charset="-127"/>
                <a:ea typeface="프리젠테이션 6 SemiBold" pitchFamily="2" charset="-127"/>
              </a:rPr>
              <a:t>문화와 관련된 분산된 정보를 한 곳에서 볼 수 있는 포털사이트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0608ED-53B4-F7FC-7E62-5698C044F186}"/>
              </a:ext>
            </a:extLst>
          </p:cNvPr>
          <p:cNvGrpSpPr/>
          <p:nvPr/>
        </p:nvGrpSpPr>
        <p:grpSpPr>
          <a:xfrm>
            <a:off x="1359441" y="2221778"/>
            <a:ext cx="9771482" cy="3692545"/>
            <a:chOff x="2260568" y="1983175"/>
            <a:chExt cx="9771482" cy="36925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F04B62-2B5F-ABC6-44E7-695F791BB7B6}"/>
                </a:ext>
              </a:extLst>
            </p:cNvPr>
            <p:cNvSpPr txBox="1"/>
            <p:nvPr/>
          </p:nvSpPr>
          <p:spPr>
            <a:xfrm>
              <a:off x="8832135" y="4358279"/>
              <a:ext cx="2899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  <a:t>당일 가능한 활동</a:t>
              </a:r>
              <a:r>
                <a:rPr lang="en-US" altLang="ko-KR" sz="1200" dirty="0"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  <a:t>최신 일정 위주로</a:t>
              </a:r>
              <a:b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</a:br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  <a:t>지나간 정보 대신</a:t>
              </a:r>
              <a:r>
                <a:rPr lang="en-US" altLang="ko-KR" sz="1200" dirty="0">
                  <a:latin typeface="프리젠테이션 4 Regular" pitchFamily="2" charset="-127"/>
                  <a:ea typeface="프리젠테이션 4 Regular" pitchFamily="2" charset="-127"/>
                </a:rPr>
                <a:t>, “</a:t>
              </a:r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  <a:t>지금 할 수 있는” 정보 위주 편집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CCDF5-2C74-122A-5FEC-20AF3932DEDE}"/>
                </a:ext>
              </a:extLst>
            </p:cNvPr>
            <p:cNvSpPr txBox="1"/>
            <p:nvPr/>
          </p:nvSpPr>
          <p:spPr>
            <a:xfrm>
              <a:off x="8832135" y="2832342"/>
              <a:ext cx="3199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  <a:t>블로그</a:t>
              </a:r>
              <a:r>
                <a:rPr lang="en-US" altLang="ko-KR" sz="1200" dirty="0">
                  <a:latin typeface="프리젠테이션 4 Regular" pitchFamily="2" charset="-127"/>
                  <a:ea typeface="프리젠테이션 4 Regular" pitchFamily="2" charset="-127"/>
                </a:rPr>
                <a:t>, SNS, </a:t>
              </a:r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  <a:t>지자체 등 여기저기 흩어진 문화 정보를 모아</a:t>
              </a:r>
              <a:b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</a:br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  <a:t>사용자가 “직접 </a:t>
              </a:r>
              <a:r>
                <a:rPr lang="ko-KR" altLang="en-US" sz="1200" dirty="0" err="1">
                  <a:latin typeface="프리젠테이션 4 Regular" pitchFamily="2" charset="-127"/>
                  <a:ea typeface="프리젠테이션 4 Regular" pitchFamily="2" charset="-127"/>
                </a:rPr>
                <a:t>검색”하지</a:t>
              </a:r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  <a:t> 않아도 되도록</a:t>
              </a:r>
              <a:r>
                <a:rPr lang="en-US" altLang="ko-KR" sz="1200" dirty="0">
                  <a:latin typeface="프리젠테이션 4 Regular" pitchFamily="2" charset="-127"/>
                  <a:ea typeface="프리젠테이션 4 Regular" pitchFamily="2" charset="-127"/>
                </a:rPr>
                <a:t>.</a:t>
              </a:r>
              <a:endParaRPr lang="ko-KR" altLang="en-US" sz="12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120FA29-34CE-E49F-2C6B-00F384829C48}"/>
                </a:ext>
              </a:extLst>
            </p:cNvPr>
            <p:cNvGrpSpPr/>
            <p:nvPr/>
          </p:nvGrpSpPr>
          <p:grpSpPr>
            <a:xfrm>
              <a:off x="4796452" y="1983175"/>
              <a:ext cx="3892186" cy="3692545"/>
              <a:chOff x="3855183" y="2180631"/>
              <a:chExt cx="3892186" cy="369254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658569D-A69C-454D-B32B-DEA77108EF7D}"/>
                  </a:ext>
                </a:extLst>
              </p:cNvPr>
              <p:cNvGrpSpPr/>
              <p:nvPr/>
            </p:nvGrpSpPr>
            <p:grpSpPr>
              <a:xfrm>
                <a:off x="4670287" y="2180631"/>
                <a:ext cx="2160000" cy="2160000"/>
                <a:chOff x="4882938" y="2138872"/>
                <a:chExt cx="2160000" cy="2160000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11A865A4-2376-40B9-A0E6-DE7568D16F53}"/>
                    </a:ext>
                  </a:extLst>
                </p:cNvPr>
                <p:cNvSpPr/>
                <p:nvPr/>
              </p:nvSpPr>
              <p:spPr>
                <a:xfrm>
                  <a:off x="4882938" y="2138872"/>
                  <a:ext cx="2160000" cy="2160000"/>
                </a:xfrm>
                <a:prstGeom prst="ellipse">
                  <a:avLst/>
                </a:prstGeom>
                <a:solidFill>
                  <a:srgbClr val="EBE0CB">
                    <a:alpha val="7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5BBADE8-1D3F-6D7B-D794-3B4F5E0C4610}"/>
                    </a:ext>
                  </a:extLst>
                </p:cNvPr>
                <p:cNvSpPr txBox="1"/>
                <p:nvPr/>
              </p:nvSpPr>
              <p:spPr>
                <a:xfrm>
                  <a:off x="5384613" y="3018817"/>
                  <a:ext cx="115665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프리젠테이션 5 Medium" pitchFamily="2" charset="-127"/>
                      <a:ea typeface="프리젠테이션 5 Medium" pitchFamily="2" charset="-127"/>
                    </a:rPr>
                    <a:t>정보 통합</a:t>
                  </a:r>
                  <a:endParaRPr lang="ko-KR" altLang="en-US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6964E20-1B73-1E42-DFFF-26EE30173A59}"/>
                  </a:ext>
                </a:extLst>
              </p:cNvPr>
              <p:cNvGrpSpPr/>
              <p:nvPr/>
            </p:nvGrpSpPr>
            <p:grpSpPr>
              <a:xfrm>
                <a:off x="3855183" y="3713176"/>
                <a:ext cx="2160000" cy="2160000"/>
                <a:chOff x="3604970" y="3669595"/>
                <a:chExt cx="2160000" cy="2160000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A5F3122-75CF-1CF4-82FD-59D89C7F4798}"/>
                    </a:ext>
                  </a:extLst>
                </p:cNvPr>
                <p:cNvSpPr/>
                <p:nvPr/>
              </p:nvSpPr>
              <p:spPr>
                <a:xfrm>
                  <a:off x="3604970" y="3669595"/>
                  <a:ext cx="2160000" cy="2160000"/>
                </a:xfrm>
                <a:prstGeom prst="ellipse">
                  <a:avLst/>
                </a:prstGeom>
                <a:solidFill>
                  <a:srgbClr val="C3A893">
                    <a:lumMod val="60000"/>
                    <a:lumOff val="40000"/>
                    <a:alpha val="7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724F25-AFC6-2049-A7FF-0F6E4FE2A94E}"/>
                    </a:ext>
                  </a:extLst>
                </p:cNvPr>
                <p:cNvSpPr txBox="1"/>
                <p:nvPr/>
              </p:nvSpPr>
              <p:spPr>
                <a:xfrm>
                  <a:off x="3974144" y="4549540"/>
                  <a:ext cx="142165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프리젠테이션 5 Medium" pitchFamily="2" charset="-127"/>
                      <a:ea typeface="프리젠테이션 5 Medium" pitchFamily="2" charset="-127"/>
                    </a:rPr>
                    <a:t>간편 검색</a:t>
                  </a:r>
                  <a:endParaRPr lang="ko-KR" altLang="en-US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9A90217-CC9D-13BA-8B4E-8D41F6A0EDD0}"/>
                  </a:ext>
                </a:extLst>
              </p:cNvPr>
              <p:cNvGrpSpPr/>
              <p:nvPr/>
            </p:nvGrpSpPr>
            <p:grpSpPr>
              <a:xfrm>
                <a:off x="5587369" y="3713176"/>
                <a:ext cx="2160000" cy="2160000"/>
                <a:chOff x="5813046" y="3657019"/>
                <a:chExt cx="2160000" cy="216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27344E2-3B9B-F6A9-376C-C4C80A5DCC8B}"/>
                    </a:ext>
                  </a:extLst>
                </p:cNvPr>
                <p:cNvSpPr/>
                <p:nvPr/>
              </p:nvSpPr>
              <p:spPr>
                <a:xfrm>
                  <a:off x="5813046" y="3657019"/>
                  <a:ext cx="2160000" cy="21600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  <a:alpha val="7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C2BCD6B-1F7D-B509-1518-5B2C751413FC}"/>
                    </a:ext>
                  </a:extLst>
                </p:cNvPr>
                <p:cNvSpPr txBox="1"/>
                <p:nvPr/>
              </p:nvSpPr>
              <p:spPr>
                <a:xfrm>
                  <a:off x="6015183" y="4536964"/>
                  <a:ext cx="17557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프리젠테이션 5 Medium" pitchFamily="2" charset="-127"/>
                      <a:ea typeface="프리젠테이션 5 Medium" pitchFamily="2" charset="-127"/>
                    </a:rPr>
                    <a:t>실시간 큐레이션</a:t>
                  </a:r>
                  <a:endParaRPr lang="ko-KR" altLang="en-US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2C03A8-8C1F-0685-C3CE-6A021C91FF83}"/>
                </a:ext>
              </a:extLst>
            </p:cNvPr>
            <p:cNvSpPr txBox="1"/>
            <p:nvPr/>
          </p:nvSpPr>
          <p:spPr>
            <a:xfrm>
              <a:off x="2260568" y="4450612"/>
              <a:ext cx="2464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</a:rPr>
                <a:t>직관적인 구조로 누구나 쉽게 볼 수 있는 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490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b="1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1091</Words>
  <Application>Microsoft Office PowerPoint</Application>
  <PresentationFormat>와이드스크린</PresentationFormat>
  <Paragraphs>265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43" baseType="lpstr">
      <vt:lpstr>프리젠테이션 9 Black</vt:lpstr>
      <vt:lpstr>Wingdings</vt:lpstr>
      <vt:lpstr>HelveticaNowDisplay Bold</vt:lpstr>
      <vt:lpstr>프리젠테이션 7 Bold</vt:lpstr>
      <vt:lpstr>프리젠테이션 6 SemiBold</vt:lpstr>
      <vt:lpstr>Pretendard SemiBold</vt:lpstr>
      <vt:lpstr>HelveticaNowDisplay Regular</vt:lpstr>
      <vt:lpstr>Pretendard Medium</vt:lpstr>
      <vt:lpstr>프리젠테이션 5 Medium</vt:lpstr>
      <vt:lpstr>HelveticaNowDisplay Light</vt:lpstr>
      <vt:lpstr>프리젠테이션 4 Regular</vt:lpstr>
      <vt:lpstr>Test The Future Light</vt:lpstr>
      <vt:lpstr>Arial</vt:lpstr>
      <vt:lpstr>맑은 고딕</vt:lpstr>
      <vt:lpstr>프리젠테이션 2 ExtraLight</vt:lpstr>
      <vt:lpstr>프리젠테이션 3 Light</vt:lpstr>
      <vt:lpstr>Test The Future Medium</vt:lpstr>
      <vt:lpstr>Test The Future</vt:lpstr>
      <vt:lpstr>Pretendard</vt:lpstr>
      <vt:lpstr>HelveticaNowDisplay Medium</vt:lpstr>
      <vt:lpstr>프리젠테이션 1 Thin</vt:lpstr>
      <vt:lpstr>프리젠테이션 8 ExtraBold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802-23</dc:creator>
  <cp:lastModifiedBy>802-23</cp:lastModifiedBy>
  <cp:revision>234</cp:revision>
  <dcterms:created xsi:type="dcterms:W3CDTF">2025-06-03T07:17:59Z</dcterms:created>
  <dcterms:modified xsi:type="dcterms:W3CDTF">2025-06-26T06:46:49Z</dcterms:modified>
</cp:coreProperties>
</file>